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sap Bold" charset="1" panose="020F0804030202060203"/>
      <p:regular r:id="rId33"/>
    </p:embeddedFont>
    <p:embeddedFont>
      <p:font typeface="Asap" charset="1" panose="020F0504030202060203"/>
      <p:regular r:id="rId34"/>
    </p:embeddedFont>
    <p:embeddedFont>
      <p:font typeface="Noto Serif Display Bold" charset="1" panose="02020802080505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112790" cy="10287000"/>
          </a:xfrm>
          <a:custGeom>
            <a:avLst/>
            <a:gdLst/>
            <a:ahLst/>
            <a:cxnLst/>
            <a:rect r="r" b="b" t="t" l="l"/>
            <a:pathLst>
              <a:path h="10287000" w="19112790">
                <a:moveTo>
                  <a:pt x="0" y="0"/>
                </a:moveTo>
                <a:lnTo>
                  <a:pt x="19112790" y="0"/>
                </a:lnTo>
                <a:lnTo>
                  <a:pt x="19112790" y="10287000"/>
                </a:lnTo>
                <a:lnTo>
                  <a:pt x="0" y="10287000"/>
                </a:lnTo>
                <a:lnTo>
                  <a:pt x="0" y="0"/>
                </a:lnTo>
                <a:close/>
              </a:path>
            </a:pathLst>
          </a:custGeom>
          <a:blipFill>
            <a:blip r:embed="rId2"/>
            <a:stretch>
              <a:fillRect l="0" t="-1609" r="0" b="-1609"/>
            </a:stretch>
          </a:blipFill>
        </p:spPr>
      </p:sp>
      <p:grpSp>
        <p:nvGrpSpPr>
          <p:cNvPr name="Group 3" id="3"/>
          <p:cNvGrpSpPr/>
          <p:nvPr/>
        </p:nvGrpSpPr>
        <p:grpSpPr>
          <a:xfrm rot="0">
            <a:off x="3610226" y="3064561"/>
            <a:ext cx="14949548" cy="2670586"/>
            <a:chOff x="0" y="0"/>
            <a:chExt cx="19932730" cy="3560782"/>
          </a:xfrm>
        </p:grpSpPr>
        <p:sp>
          <p:nvSpPr>
            <p:cNvPr name="TextBox 4" id="4"/>
            <p:cNvSpPr txBox="true"/>
            <p:nvPr/>
          </p:nvSpPr>
          <p:spPr>
            <a:xfrm rot="0">
              <a:off x="0" y="66675"/>
              <a:ext cx="19932730" cy="1721064"/>
            </a:xfrm>
            <a:prstGeom prst="rect">
              <a:avLst/>
            </a:prstGeom>
          </p:spPr>
          <p:txBody>
            <a:bodyPr anchor="t" rtlCol="false" tIns="0" lIns="0" bIns="0" rIns="0">
              <a:spAutoFit/>
            </a:bodyPr>
            <a:lstStyle/>
            <a:p>
              <a:pPr algn="ctr">
                <a:lnSpc>
                  <a:spcPts val="9707"/>
                </a:lnSpc>
              </a:pPr>
              <a:r>
                <a:rPr lang="en-US" b="true" sz="8825">
                  <a:solidFill>
                    <a:srgbClr val="FFFFFF"/>
                  </a:solidFill>
                  <a:latin typeface="Asap Bold"/>
                  <a:ea typeface="Asap Bold"/>
                  <a:cs typeface="Asap Bold"/>
                  <a:sym typeface="Asap Bold"/>
                </a:rPr>
                <a:t>MẠNG LƯỚI TRẠM KHÍ HẬU</a:t>
              </a:r>
            </a:p>
          </p:txBody>
        </p:sp>
        <p:sp>
          <p:nvSpPr>
            <p:cNvPr name="TextBox 5" id="5"/>
            <p:cNvSpPr txBox="true"/>
            <p:nvPr/>
          </p:nvSpPr>
          <p:spPr>
            <a:xfrm rot="0">
              <a:off x="0" y="2319436"/>
              <a:ext cx="19932730" cy="1241346"/>
            </a:xfrm>
            <a:prstGeom prst="rect">
              <a:avLst/>
            </a:prstGeom>
          </p:spPr>
          <p:txBody>
            <a:bodyPr anchor="t" rtlCol="false" tIns="0" lIns="0" bIns="0" rIns="0">
              <a:spAutoFit/>
            </a:bodyPr>
            <a:lstStyle/>
            <a:p>
              <a:pPr algn="ctr">
                <a:lnSpc>
                  <a:spcPts val="7349"/>
                </a:lnSpc>
              </a:pPr>
              <a:r>
                <a:rPr lang="en-US" b="true" sz="6124">
                  <a:solidFill>
                    <a:srgbClr val="FFFFFF"/>
                  </a:solidFill>
                  <a:latin typeface="Asap Bold"/>
                  <a:ea typeface="Asap Bold"/>
                  <a:cs typeface="Asap Bold"/>
                  <a:sym typeface="Asap Bold"/>
                </a:rPr>
                <a:t>trong giám sát nhiễm mặn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13784" y="3264589"/>
            <a:ext cx="7301430" cy="5993711"/>
          </a:xfrm>
          <a:custGeom>
            <a:avLst/>
            <a:gdLst/>
            <a:ahLst/>
            <a:cxnLst/>
            <a:rect r="r" b="b" t="t" l="l"/>
            <a:pathLst>
              <a:path h="5993711" w="7301430">
                <a:moveTo>
                  <a:pt x="0" y="0"/>
                </a:moveTo>
                <a:lnTo>
                  <a:pt x="7301430" y="0"/>
                </a:lnTo>
                <a:lnTo>
                  <a:pt x="7301430" y="5993711"/>
                </a:lnTo>
                <a:lnTo>
                  <a:pt x="0" y="5993711"/>
                </a:lnTo>
                <a:lnTo>
                  <a:pt x="0" y="0"/>
                </a:lnTo>
                <a:close/>
              </a:path>
            </a:pathLst>
          </a:custGeom>
          <a:blipFill>
            <a:blip r:embed="rId2"/>
            <a:stretch>
              <a:fillRect l="0" t="0" r="0" b="0"/>
            </a:stretch>
          </a:blipFill>
        </p:spPr>
      </p:sp>
      <p:sp>
        <p:nvSpPr>
          <p:cNvPr name="Freeform 3" id="3"/>
          <p:cNvSpPr/>
          <p:nvPr/>
        </p:nvSpPr>
        <p:spPr>
          <a:xfrm flipH="false" flipV="false" rot="0">
            <a:off x="1028700" y="3264589"/>
            <a:ext cx="7425923" cy="5993711"/>
          </a:xfrm>
          <a:custGeom>
            <a:avLst/>
            <a:gdLst/>
            <a:ahLst/>
            <a:cxnLst/>
            <a:rect r="r" b="b" t="t" l="l"/>
            <a:pathLst>
              <a:path h="5993711" w="7425923">
                <a:moveTo>
                  <a:pt x="0" y="0"/>
                </a:moveTo>
                <a:lnTo>
                  <a:pt x="7425923" y="0"/>
                </a:lnTo>
                <a:lnTo>
                  <a:pt x="7425923" y="5993711"/>
                </a:lnTo>
                <a:lnTo>
                  <a:pt x="0" y="5993711"/>
                </a:lnTo>
                <a:lnTo>
                  <a:pt x="0" y="0"/>
                </a:lnTo>
                <a:close/>
              </a:path>
            </a:pathLst>
          </a:custGeom>
          <a:blipFill>
            <a:blip r:embed="rId3"/>
            <a:stretch>
              <a:fillRect l="0" t="0" r="0" b="0"/>
            </a:stretch>
          </a:blipFill>
        </p:spPr>
      </p:sp>
      <p:grpSp>
        <p:nvGrpSpPr>
          <p:cNvPr name="Group 4" id="4"/>
          <p:cNvGrpSpPr/>
          <p:nvPr/>
        </p:nvGrpSpPr>
        <p:grpSpPr>
          <a:xfrm rot="0">
            <a:off x="8713559" y="5754040"/>
            <a:ext cx="1543050" cy="154305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FA9E0"/>
            </a:solidFill>
          </p:spPr>
        </p:sp>
        <p:sp>
          <p:nvSpPr>
            <p:cNvPr name="TextBox 6" id="6"/>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75460"/>
            <a:ext cx="11990401"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8" id="8"/>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3.1 Node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3559" y="5754040"/>
            <a:ext cx="1543050" cy="15430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FA9E0"/>
            </a:solidFill>
          </p:spPr>
        </p:sp>
        <p:sp>
          <p:nvSpPr>
            <p:cNvPr name="TextBox 4" id="4"/>
            <p:cNvSpPr txBox="true"/>
            <p:nvPr/>
          </p:nvSpPr>
          <p:spPr>
            <a:xfrm>
              <a:off x="0" y="165100"/>
              <a:ext cx="71120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419578" y="3257089"/>
            <a:ext cx="7536821" cy="5906599"/>
          </a:xfrm>
          <a:custGeom>
            <a:avLst/>
            <a:gdLst/>
            <a:ahLst/>
            <a:cxnLst/>
            <a:rect r="r" b="b" t="t" l="l"/>
            <a:pathLst>
              <a:path h="5906599" w="7536821">
                <a:moveTo>
                  <a:pt x="0" y="0"/>
                </a:moveTo>
                <a:lnTo>
                  <a:pt x="7536821" y="0"/>
                </a:lnTo>
                <a:lnTo>
                  <a:pt x="7536821" y="5906600"/>
                </a:lnTo>
                <a:lnTo>
                  <a:pt x="0" y="5906600"/>
                </a:lnTo>
                <a:lnTo>
                  <a:pt x="0" y="0"/>
                </a:lnTo>
                <a:close/>
              </a:path>
            </a:pathLst>
          </a:custGeom>
          <a:blipFill>
            <a:blip r:embed="rId2"/>
            <a:stretch>
              <a:fillRect l="0" t="0" r="0" b="0"/>
            </a:stretch>
          </a:blipFill>
        </p:spPr>
      </p:sp>
      <p:sp>
        <p:nvSpPr>
          <p:cNvPr name="Freeform 6" id="6"/>
          <p:cNvSpPr/>
          <p:nvPr/>
        </p:nvSpPr>
        <p:spPr>
          <a:xfrm flipH="false" flipV="false" rot="0">
            <a:off x="1028700" y="3268052"/>
            <a:ext cx="7522934" cy="5990248"/>
          </a:xfrm>
          <a:custGeom>
            <a:avLst/>
            <a:gdLst/>
            <a:ahLst/>
            <a:cxnLst/>
            <a:rect r="r" b="b" t="t" l="l"/>
            <a:pathLst>
              <a:path h="5990248" w="7522934">
                <a:moveTo>
                  <a:pt x="0" y="0"/>
                </a:moveTo>
                <a:lnTo>
                  <a:pt x="7522934" y="0"/>
                </a:lnTo>
                <a:lnTo>
                  <a:pt x="7522934" y="5990248"/>
                </a:lnTo>
                <a:lnTo>
                  <a:pt x="0" y="5990248"/>
                </a:lnTo>
                <a:lnTo>
                  <a:pt x="0" y="0"/>
                </a:lnTo>
                <a:close/>
              </a:path>
            </a:pathLst>
          </a:custGeom>
          <a:blipFill>
            <a:blip r:embed="rId3"/>
            <a:stretch>
              <a:fillRect l="0" t="0" r="0" b="0"/>
            </a:stretch>
          </a:blipFill>
        </p:spPr>
      </p:sp>
      <p:sp>
        <p:nvSpPr>
          <p:cNvPr name="TextBox 7" id="7"/>
          <p:cNvSpPr txBox="true"/>
          <p:nvPr/>
        </p:nvSpPr>
        <p:spPr>
          <a:xfrm rot="0">
            <a:off x="1028700" y="875460"/>
            <a:ext cx="12180462"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8" id="8"/>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3.2 Gateway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1034" y="3114585"/>
            <a:ext cx="7378217" cy="5542885"/>
          </a:xfrm>
          <a:custGeom>
            <a:avLst/>
            <a:gdLst/>
            <a:ahLst/>
            <a:cxnLst/>
            <a:rect r="r" b="b" t="t" l="l"/>
            <a:pathLst>
              <a:path h="5542885" w="7378217">
                <a:moveTo>
                  <a:pt x="0" y="0"/>
                </a:moveTo>
                <a:lnTo>
                  <a:pt x="7378217" y="0"/>
                </a:lnTo>
                <a:lnTo>
                  <a:pt x="7378217" y="5542885"/>
                </a:lnTo>
                <a:lnTo>
                  <a:pt x="0" y="5542885"/>
                </a:lnTo>
                <a:lnTo>
                  <a:pt x="0" y="0"/>
                </a:lnTo>
                <a:close/>
              </a:path>
            </a:pathLst>
          </a:custGeom>
          <a:blipFill>
            <a:blip r:embed="rId2"/>
            <a:stretch>
              <a:fillRect l="0" t="0" r="0" b="0"/>
            </a:stretch>
          </a:blipFill>
        </p:spPr>
      </p:sp>
      <p:sp>
        <p:nvSpPr>
          <p:cNvPr name="Freeform 3" id="3"/>
          <p:cNvSpPr/>
          <p:nvPr/>
        </p:nvSpPr>
        <p:spPr>
          <a:xfrm flipH="false" flipV="false" rot="-10800000">
            <a:off x="12663993" y="4897749"/>
            <a:ext cx="4334650" cy="3209184"/>
          </a:xfrm>
          <a:custGeom>
            <a:avLst/>
            <a:gdLst/>
            <a:ahLst/>
            <a:cxnLst/>
            <a:rect r="r" b="b" t="t" l="l"/>
            <a:pathLst>
              <a:path h="3209184" w="4334650">
                <a:moveTo>
                  <a:pt x="0" y="0"/>
                </a:moveTo>
                <a:lnTo>
                  <a:pt x="4334650" y="0"/>
                </a:lnTo>
                <a:lnTo>
                  <a:pt x="4334650" y="3209184"/>
                </a:lnTo>
                <a:lnTo>
                  <a:pt x="0" y="3209184"/>
                </a:lnTo>
                <a:lnTo>
                  <a:pt x="0" y="0"/>
                </a:lnTo>
                <a:close/>
              </a:path>
            </a:pathLst>
          </a:custGeom>
          <a:blipFill>
            <a:blip r:embed="rId3"/>
            <a:stretch>
              <a:fillRect l="0" t="0" r="0" b="0"/>
            </a:stretch>
          </a:blipFill>
        </p:spPr>
      </p:sp>
      <p:sp>
        <p:nvSpPr>
          <p:cNvPr name="Freeform 4" id="4"/>
          <p:cNvSpPr/>
          <p:nvPr/>
        </p:nvSpPr>
        <p:spPr>
          <a:xfrm flipH="false" flipV="false" rot="0">
            <a:off x="7651148" y="4654083"/>
            <a:ext cx="4603965" cy="3696517"/>
          </a:xfrm>
          <a:custGeom>
            <a:avLst/>
            <a:gdLst/>
            <a:ahLst/>
            <a:cxnLst/>
            <a:rect r="r" b="b" t="t" l="l"/>
            <a:pathLst>
              <a:path h="3696517" w="4603965">
                <a:moveTo>
                  <a:pt x="0" y="0"/>
                </a:moveTo>
                <a:lnTo>
                  <a:pt x="4603965" y="0"/>
                </a:lnTo>
                <a:lnTo>
                  <a:pt x="4603965" y="3696516"/>
                </a:lnTo>
                <a:lnTo>
                  <a:pt x="0" y="3696516"/>
                </a:lnTo>
                <a:lnTo>
                  <a:pt x="0" y="0"/>
                </a:lnTo>
                <a:close/>
              </a:path>
            </a:pathLst>
          </a:custGeom>
          <a:blipFill>
            <a:blip r:embed="rId4"/>
            <a:stretch>
              <a:fillRect l="0" t="0" r="0" b="0"/>
            </a:stretch>
          </a:blipFill>
        </p:spPr>
      </p:sp>
      <p:sp>
        <p:nvSpPr>
          <p:cNvPr name="TextBox 5" id="5"/>
          <p:cNvSpPr txBox="true"/>
          <p:nvPr/>
        </p:nvSpPr>
        <p:spPr>
          <a:xfrm rot="0">
            <a:off x="1028700" y="875460"/>
            <a:ext cx="12964462"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6" id="6"/>
          <p:cNvSpPr txBox="true"/>
          <p:nvPr/>
        </p:nvSpPr>
        <p:spPr>
          <a:xfrm rot="0">
            <a:off x="1028700" y="2005760"/>
            <a:ext cx="14199857"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3.3 Phần cứng hoàn thiện tích hợp phần mềm</a:t>
            </a:r>
          </a:p>
        </p:txBody>
      </p:sp>
      <p:sp>
        <p:nvSpPr>
          <p:cNvPr name="TextBox 7" id="7"/>
          <p:cNvSpPr txBox="true"/>
          <p:nvPr/>
        </p:nvSpPr>
        <p:spPr>
          <a:xfrm rot="0">
            <a:off x="1028700" y="8408988"/>
            <a:ext cx="5542885" cy="580390"/>
          </a:xfrm>
          <a:prstGeom prst="rect">
            <a:avLst/>
          </a:prstGeom>
        </p:spPr>
        <p:txBody>
          <a:bodyPr anchor="t" rtlCol="false" tIns="0" lIns="0" bIns="0" rIns="0">
            <a:spAutoFit/>
          </a:bodyPr>
          <a:lstStyle/>
          <a:p>
            <a:pPr algn="ctr">
              <a:lnSpc>
                <a:spcPts val="4759"/>
              </a:lnSpc>
            </a:pPr>
            <a:r>
              <a:rPr lang="en-US" sz="3399" b="true">
                <a:solidFill>
                  <a:srgbClr val="526716"/>
                </a:solidFill>
                <a:latin typeface="Noto Serif Display Bold"/>
                <a:ea typeface="Noto Serif Display Bold"/>
                <a:cs typeface="Noto Serif Display Bold"/>
                <a:sym typeface="Noto Serif Display Bold"/>
              </a:rPr>
              <a:t>Gateway</a:t>
            </a:r>
          </a:p>
        </p:txBody>
      </p:sp>
      <p:sp>
        <p:nvSpPr>
          <p:cNvPr name="TextBox 8" id="8"/>
          <p:cNvSpPr txBox="true"/>
          <p:nvPr/>
        </p:nvSpPr>
        <p:spPr>
          <a:xfrm rot="0">
            <a:off x="7016626" y="8436324"/>
            <a:ext cx="5542885" cy="1180465"/>
          </a:xfrm>
          <a:prstGeom prst="rect">
            <a:avLst/>
          </a:prstGeom>
        </p:spPr>
        <p:txBody>
          <a:bodyPr anchor="t" rtlCol="false" tIns="0" lIns="0" bIns="0" rIns="0">
            <a:spAutoFit/>
          </a:bodyPr>
          <a:lstStyle/>
          <a:p>
            <a:pPr algn="ctr">
              <a:lnSpc>
                <a:spcPts val="4759"/>
              </a:lnSpc>
            </a:pPr>
            <a:r>
              <a:rPr lang="en-US" sz="3399" b="true">
                <a:solidFill>
                  <a:srgbClr val="526716"/>
                </a:solidFill>
                <a:latin typeface="Noto Serif Display Bold"/>
                <a:ea typeface="Noto Serif Display Bold"/>
                <a:cs typeface="Noto Serif Display Bold"/>
                <a:sym typeface="Noto Serif Display Bold"/>
              </a:rPr>
              <a:t>Node</a:t>
            </a:r>
          </a:p>
          <a:p>
            <a:pPr algn="ctr">
              <a:lnSpc>
                <a:spcPts val="4759"/>
              </a:lnSpc>
            </a:pPr>
            <a:r>
              <a:rPr lang="en-US" sz="3399" b="true">
                <a:solidFill>
                  <a:srgbClr val="526716"/>
                </a:solidFill>
                <a:latin typeface="Noto Serif Display Bold"/>
                <a:ea typeface="Noto Serif Display Bold"/>
                <a:cs typeface="Noto Serif Display Bold"/>
                <a:sym typeface="Noto Serif Display Bold"/>
              </a:rPr>
              <a:t>(Độ mặn)</a:t>
            </a:r>
          </a:p>
        </p:txBody>
      </p:sp>
      <p:sp>
        <p:nvSpPr>
          <p:cNvPr name="TextBox 9" id="9"/>
          <p:cNvSpPr txBox="true"/>
          <p:nvPr/>
        </p:nvSpPr>
        <p:spPr>
          <a:xfrm rot="0">
            <a:off x="12255113" y="8283924"/>
            <a:ext cx="5542885" cy="1180465"/>
          </a:xfrm>
          <a:prstGeom prst="rect">
            <a:avLst/>
          </a:prstGeom>
        </p:spPr>
        <p:txBody>
          <a:bodyPr anchor="t" rtlCol="false" tIns="0" lIns="0" bIns="0" rIns="0">
            <a:spAutoFit/>
          </a:bodyPr>
          <a:lstStyle/>
          <a:p>
            <a:pPr algn="ctr">
              <a:lnSpc>
                <a:spcPts val="4759"/>
              </a:lnSpc>
            </a:pPr>
            <a:r>
              <a:rPr lang="en-US" sz="3399" b="true">
                <a:solidFill>
                  <a:srgbClr val="526716"/>
                </a:solidFill>
                <a:latin typeface="Noto Serif Display Bold"/>
                <a:ea typeface="Noto Serif Display Bold"/>
                <a:cs typeface="Noto Serif Display Bold"/>
                <a:sym typeface="Noto Serif Display Bold"/>
              </a:rPr>
              <a:t>Node</a:t>
            </a:r>
          </a:p>
          <a:p>
            <a:pPr algn="ctr">
              <a:lnSpc>
                <a:spcPts val="4759"/>
              </a:lnSpc>
            </a:pPr>
            <a:r>
              <a:rPr lang="en-US" sz="3399" b="true">
                <a:solidFill>
                  <a:srgbClr val="526716"/>
                </a:solidFill>
                <a:latin typeface="Noto Serif Display Bold"/>
                <a:ea typeface="Noto Serif Display Bold"/>
                <a:cs typeface="Noto Serif Display Bold"/>
                <a:sym typeface="Noto Serif Display Bold"/>
              </a:rPr>
              <a:t>(Nhiệt độ, độ ẩm)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3439614"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3.4 Mô hình AI</a:t>
            </a:r>
          </a:p>
        </p:txBody>
      </p:sp>
      <p:sp>
        <p:nvSpPr>
          <p:cNvPr name="Freeform 4" id="4"/>
          <p:cNvSpPr/>
          <p:nvPr/>
        </p:nvSpPr>
        <p:spPr>
          <a:xfrm flipH="false" flipV="false" rot="0">
            <a:off x="1520908" y="2949637"/>
            <a:ext cx="8388605" cy="6333397"/>
          </a:xfrm>
          <a:custGeom>
            <a:avLst/>
            <a:gdLst/>
            <a:ahLst/>
            <a:cxnLst/>
            <a:rect r="r" b="b" t="t" l="l"/>
            <a:pathLst>
              <a:path h="6333397" w="8388605">
                <a:moveTo>
                  <a:pt x="0" y="0"/>
                </a:moveTo>
                <a:lnTo>
                  <a:pt x="8388606" y="0"/>
                </a:lnTo>
                <a:lnTo>
                  <a:pt x="8388606" y="6333397"/>
                </a:lnTo>
                <a:lnTo>
                  <a:pt x="0" y="6333397"/>
                </a:lnTo>
                <a:lnTo>
                  <a:pt x="0" y="0"/>
                </a:lnTo>
                <a:close/>
              </a:path>
            </a:pathLst>
          </a:custGeom>
          <a:blipFill>
            <a:blip r:embed="rId2"/>
            <a:stretch>
              <a:fillRect l="0" t="0" r="0" b="0"/>
            </a:stretch>
          </a:blipFill>
        </p:spPr>
      </p:sp>
      <p:sp>
        <p:nvSpPr>
          <p:cNvPr name="Freeform 5" id="5"/>
          <p:cNvSpPr/>
          <p:nvPr/>
        </p:nvSpPr>
        <p:spPr>
          <a:xfrm flipH="false" flipV="false" rot="0">
            <a:off x="10226206" y="2788716"/>
            <a:ext cx="5242914" cy="3597071"/>
          </a:xfrm>
          <a:custGeom>
            <a:avLst/>
            <a:gdLst/>
            <a:ahLst/>
            <a:cxnLst/>
            <a:rect r="r" b="b" t="t" l="l"/>
            <a:pathLst>
              <a:path h="3597071" w="5242914">
                <a:moveTo>
                  <a:pt x="0" y="0"/>
                </a:moveTo>
                <a:lnTo>
                  <a:pt x="5242913" y="0"/>
                </a:lnTo>
                <a:lnTo>
                  <a:pt x="5242913" y="3597072"/>
                </a:lnTo>
                <a:lnTo>
                  <a:pt x="0" y="3597072"/>
                </a:lnTo>
                <a:lnTo>
                  <a:pt x="0" y="0"/>
                </a:lnTo>
                <a:close/>
              </a:path>
            </a:pathLst>
          </a:custGeom>
          <a:blipFill>
            <a:blip r:embed="rId3"/>
            <a:stretch>
              <a:fillRect l="-5217" t="-17894" r="-2359" b="-16552"/>
            </a:stretch>
          </a:blipFill>
        </p:spPr>
      </p:sp>
      <p:sp>
        <p:nvSpPr>
          <p:cNvPr name="Freeform 6" id="6"/>
          <p:cNvSpPr/>
          <p:nvPr/>
        </p:nvSpPr>
        <p:spPr>
          <a:xfrm flipH="false" flipV="false" rot="0">
            <a:off x="10098163" y="6385788"/>
            <a:ext cx="5370956" cy="3613164"/>
          </a:xfrm>
          <a:custGeom>
            <a:avLst/>
            <a:gdLst/>
            <a:ahLst/>
            <a:cxnLst/>
            <a:rect r="r" b="b" t="t" l="l"/>
            <a:pathLst>
              <a:path h="3613164" w="5370956">
                <a:moveTo>
                  <a:pt x="0" y="0"/>
                </a:moveTo>
                <a:lnTo>
                  <a:pt x="5370956" y="0"/>
                </a:lnTo>
                <a:lnTo>
                  <a:pt x="5370956" y="3613163"/>
                </a:lnTo>
                <a:lnTo>
                  <a:pt x="0" y="3613163"/>
                </a:lnTo>
                <a:lnTo>
                  <a:pt x="0" y="0"/>
                </a:lnTo>
                <a:close/>
              </a:path>
            </a:pathLst>
          </a:custGeom>
          <a:blipFill>
            <a:blip r:embed="rId4"/>
            <a:stretch>
              <a:fillRect l="-2996" t="-17369" r="-2696" b="-16478"/>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3772221"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3.4 Mô hình AI</a:t>
            </a:r>
          </a:p>
        </p:txBody>
      </p:sp>
      <p:sp>
        <p:nvSpPr>
          <p:cNvPr name="Freeform 4" id="4"/>
          <p:cNvSpPr/>
          <p:nvPr/>
        </p:nvSpPr>
        <p:spPr>
          <a:xfrm flipH="false" flipV="false" rot="0">
            <a:off x="695193" y="4510505"/>
            <a:ext cx="9169368" cy="3524170"/>
          </a:xfrm>
          <a:custGeom>
            <a:avLst/>
            <a:gdLst/>
            <a:ahLst/>
            <a:cxnLst/>
            <a:rect r="r" b="b" t="t" l="l"/>
            <a:pathLst>
              <a:path h="3524170" w="9169368">
                <a:moveTo>
                  <a:pt x="0" y="0"/>
                </a:moveTo>
                <a:lnTo>
                  <a:pt x="9169368" y="0"/>
                </a:lnTo>
                <a:lnTo>
                  <a:pt x="9169368" y="3524170"/>
                </a:lnTo>
                <a:lnTo>
                  <a:pt x="0" y="3524170"/>
                </a:lnTo>
                <a:lnTo>
                  <a:pt x="0" y="0"/>
                </a:lnTo>
                <a:close/>
              </a:path>
            </a:pathLst>
          </a:custGeom>
          <a:blipFill>
            <a:blip r:embed="rId2"/>
            <a:stretch>
              <a:fillRect l="0" t="0" r="0" b="0"/>
            </a:stretch>
          </a:blipFill>
        </p:spPr>
      </p:sp>
      <p:sp>
        <p:nvSpPr>
          <p:cNvPr name="Freeform 5" id="5"/>
          <p:cNvSpPr/>
          <p:nvPr/>
        </p:nvSpPr>
        <p:spPr>
          <a:xfrm flipH="false" flipV="false" rot="0">
            <a:off x="9864561" y="4352116"/>
            <a:ext cx="7728246" cy="5109701"/>
          </a:xfrm>
          <a:custGeom>
            <a:avLst/>
            <a:gdLst/>
            <a:ahLst/>
            <a:cxnLst/>
            <a:rect r="r" b="b" t="t" l="l"/>
            <a:pathLst>
              <a:path h="5109701" w="7728246">
                <a:moveTo>
                  <a:pt x="0" y="0"/>
                </a:moveTo>
                <a:lnTo>
                  <a:pt x="7728246" y="0"/>
                </a:lnTo>
                <a:lnTo>
                  <a:pt x="7728246" y="5109701"/>
                </a:lnTo>
                <a:lnTo>
                  <a:pt x="0" y="5109701"/>
                </a:lnTo>
                <a:lnTo>
                  <a:pt x="0" y="0"/>
                </a:lnTo>
                <a:close/>
              </a:path>
            </a:pathLst>
          </a:custGeom>
          <a:blipFill>
            <a:blip r:embed="rId3"/>
            <a:stretch>
              <a:fillRect l="0" t="0" r="0" b="0"/>
            </a:stretch>
          </a:blipFill>
        </p:spPr>
      </p:sp>
      <p:sp>
        <p:nvSpPr>
          <p:cNvPr name="TextBox 6" id="6"/>
          <p:cNvSpPr txBox="true"/>
          <p:nvPr/>
        </p:nvSpPr>
        <p:spPr>
          <a:xfrm rot="0">
            <a:off x="978330" y="3174020"/>
            <a:ext cx="4301547"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Phương pháp cửa sổ</a:t>
            </a:r>
          </a:p>
        </p:txBody>
      </p:sp>
      <p:sp>
        <p:nvSpPr>
          <p:cNvPr name="TextBox 7" id="7"/>
          <p:cNvSpPr txBox="true"/>
          <p:nvPr/>
        </p:nvSpPr>
        <p:spPr>
          <a:xfrm rot="0">
            <a:off x="9864561" y="3174020"/>
            <a:ext cx="4301547"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Kiến trúc mô hình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4057312"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3.4 Mô hình AI</a:t>
            </a:r>
          </a:p>
        </p:txBody>
      </p:sp>
      <p:sp>
        <p:nvSpPr>
          <p:cNvPr name="Freeform 4" id="4"/>
          <p:cNvSpPr/>
          <p:nvPr/>
        </p:nvSpPr>
        <p:spPr>
          <a:xfrm flipH="false" flipV="false" rot="0">
            <a:off x="2615764" y="3688614"/>
            <a:ext cx="12680898" cy="4390761"/>
          </a:xfrm>
          <a:custGeom>
            <a:avLst/>
            <a:gdLst/>
            <a:ahLst/>
            <a:cxnLst/>
            <a:rect r="r" b="b" t="t" l="l"/>
            <a:pathLst>
              <a:path h="4390761" w="12680898">
                <a:moveTo>
                  <a:pt x="0" y="0"/>
                </a:moveTo>
                <a:lnTo>
                  <a:pt x="12680899" y="0"/>
                </a:lnTo>
                <a:lnTo>
                  <a:pt x="12680899" y="4390761"/>
                </a:lnTo>
                <a:lnTo>
                  <a:pt x="0" y="4390761"/>
                </a:lnTo>
                <a:lnTo>
                  <a:pt x="0" y="0"/>
                </a:lnTo>
                <a:close/>
              </a:path>
            </a:pathLst>
          </a:custGeom>
          <a:blipFill>
            <a:blip r:embed="rId2"/>
            <a:stretch>
              <a:fillRect l="0" t="0" r="0" b="0"/>
            </a:stretch>
          </a:blipFill>
        </p:spPr>
      </p:sp>
      <p:sp>
        <p:nvSpPr>
          <p:cNvPr name="Freeform 5" id="5"/>
          <p:cNvSpPr/>
          <p:nvPr/>
        </p:nvSpPr>
        <p:spPr>
          <a:xfrm flipH="false" flipV="false" rot="0">
            <a:off x="1853833" y="8434141"/>
            <a:ext cx="9049365" cy="765100"/>
          </a:xfrm>
          <a:custGeom>
            <a:avLst/>
            <a:gdLst/>
            <a:ahLst/>
            <a:cxnLst/>
            <a:rect r="r" b="b" t="t" l="l"/>
            <a:pathLst>
              <a:path h="765100" w="9049365">
                <a:moveTo>
                  <a:pt x="0" y="0"/>
                </a:moveTo>
                <a:lnTo>
                  <a:pt x="9049364" y="0"/>
                </a:lnTo>
                <a:lnTo>
                  <a:pt x="9049364" y="765101"/>
                </a:lnTo>
                <a:lnTo>
                  <a:pt x="0" y="765101"/>
                </a:lnTo>
                <a:lnTo>
                  <a:pt x="0" y="0"/>
                </a:lnTo>
                <a:close/>
              </a:path>
            </a:pathLst>
          </a:custGeom>
          <a:blipFill>
            <a:blip r:embed="rId3"/>
            <a:stretch>
              <a:fillRect l="0" t="-320180" r="-56969" b="-88060"/>
            </a:stretch>
          </a:blipFill>
        </p:spPr>
      </p:sp>
      <p:sp>
        <p:nvSpPr>
          <p:cNvPr name="TextBox 6" id="6"/>
          <p:cNvSpPr txBox="true"/>
          <p:nvPr/>
        </p:nvSpPr>
        <p:spPr>
          <a:xfrm rot="0">
            <a:off x="1376742" y="2969691"/>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Quá trình huấn luyện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3320826"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3.4 Mô hình AI</a:t>
            </a:r>
          </a:p>
        </p:txBody>
      </p:sp>
      <p:sp>
        <p:nvSpPr>
          <p:cNvPr name="Freeform 4" id="4"/>
          <p:cNvSpPr/>
          <p:nvPr/>
        </p:nvSpPr>
        <p:spPr>
          <a:xfrm flipH="false" flipV="false" rot="0">
            <a:off x="9032340" y="4345566"/>
            <a:ext cx="8226960" cy="4319154"/>
          </a:xfrm>
          <a:custGeom>
            <a:avLst/>
            <a:gdLst/>
            <a:ahLst/>
            <a:cxnLst/>
            <a:rect r="r" b="b" t="t" l="l"/>
            <a:pathLst>
              <a:path h="4319154" w="8226960">
                <a:moveTo>
                  <a:pt x="0" y="0"/>
                </a:moveTo>
                <a:lnTo>
                  <a:pt x="8226960" y="0"/>
                </a:lnTo>
                <a:lnTo>
                  <a:pt x="8226960" y="4319154"/>
                </a:lnTo>
                <a:lnTo>
                  <a:pt x="0" y="4319154"/>
                </a:lnTo>
                <a:lnTo>
                  <a:pt x="0" y="0"/>
                </a:lnTo>
                <a:close/>
              </a:path>
            </a:pathLst>
          </a:custGeom>
          <a:blipFill>
            <a:blip r:embed="rId2"/>
            <a:stretch>
              <a:fillRect l="0" t="0" r="0" b="0"/>
            </a:stretch>
          </a:blipFill>
        </p:spPr>
      </p:sp>
      <p:sp>
        <p:nvSpPr>
          <p:cNvPr name="Freeform 5" id="5"/>
          <p:cNvSpPr/>
          <p:nvPr/>
        </p:nvSpPr>
        <p:spPr>
          <a:xfrm flipH="false" flipV="false" rot="0">
            <a:off x="825509" y="4004350"/>
            <a:ext cx="8206831" cy="4770220"/>
          </a:xfrm>
          <a:custGeom>
            <a:avLst/>
            <a:gdLst/>
            <a:ahLst/>
            <a:cxnLst/>
            <a:rect r="r" b="b" t="t" l="l"/>
            <a:pathLst>
              <a:path h="4770220" w="8206831">
                <a:moveTo>
                  <a:pt x="0" y="0"/>
                </a:moveTo>
                <a:lnTo>
                  <a:pt x="8206831" y="0"/>
                </a:lnTo>
                <a:lnTo>
                  <a:pt x="8206831" y="4770220"/>
                </a:lnTo>
                <a:lnTo>
                  <a:pt x="0" y="4770220"/>
                </a:lnTo>
                <a:lnTo>
                  <a:pt x="0" y="0"/>
                </a:lnTo>
                <a:close/>
              </a:path>
            </a:pathLst>
          </a:custGeom>
          <a:blipFill>
            <a:blip r:embed="rId3"/>
            <a:stretch>
              <a:fillRect l="0" t="0" r="0" b="0"/>
            </a:stretch>
          </a:blipFill>
        </p:spPr>
      </p:sp>
      <p:sp>
        <p:nvSpPr>
          <p:cNvPr name="TextBox 6" id="6"/>
          <p:cNvSpPr txBox="true"/>
          <p:nvPr/>
        </p:nvSpPr>
        <p:spPr>
          <a:xfrm rot="0">
            <a:off x="1557615" y="2817291"/>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Kết quả</a:t>
            </a:r>
          </a:p>
        </p:txBody>
      </p:sp>
      <p:sp>
        <p:nvSpPr>
          <p:cNvPr name="TextBox 7" id="7"/>
          <p:cNvSpPr txBox="true"/>
          <p:nvPr/>
        </p:nvSpPr>
        <p:spPr>
          <a:xfrm rot="0">
            <a:off x="2054971" y="9069322"/>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Mô hình đầu tiên</a:t>
            </a:r>
          </a:p>
        </p:txBody>
      </p:sp>
      <p:sp>
        <p:nvSpPr>
          <p:cNvPr name="TextBox 8" id="8"/>
          <p:cNvSpPr txBox="true"/>
          <p:nvPr/>
        </p:nvSpPr>
        <p:spPr>
          <a:xfrm rot="0">
            <a:off x="11581255" y="9069322"/>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Mô hình đã điều chỉnh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85266" y="2788716"/>
            <a:ext cx="10995044" cy="6871903"/>
          </a:xfrm>
          <a:custGeom>
            <a:avLst/>
            <a:gdLst/>
            <a:ahLst/>
            <a:cxnLst/>
            <a:rect r="r" b="b" t="t" l="l"/>
            <a:pathLst>
              <a:path h="6871903" w="10995044">
                <a:moveTo>
                  <a:pt x="0" y="0"/>
                </a:moveTo>
                <a:lnTo>
                  <a:pt x="10995044" y="0"/>
                </a:lnTo>
                <a:lnTo>
                  <a:pt x="10995044" y="6871903"/>
                </a:lnTo>
                <a:lnTo>
                  <a:pt x="0" y="6871903"/>
                </a:lnTo>
                <a:lnTo>
                  <a:pt x="0" y="0"/>
                </a:lnTo>
                <a:close/>
              </a:path>
            </a:pathLst>
          </a:custGeom>
          <a:blipFill>
            <a:blip r:embed="rId2"/>
            <a:stretch>
              <a:fillRect l="0" t="0" r="0" b="0"/>
            </a:stretch>
          </a:blipFill>
        </p:spPr>
      </p:sp>
      <p:sp>
        <p:nvSpPr>
          <p:cNvPr name="TextBox 3" id="3"/>
          <p:cNvSpPr txBox="true"/>
          <p:nvPr/>
        </p:nvSpPr>
        <p:spPr>
          <a:xfrm rot="0">
            <a:off x="1028700" y="875460"/>
            <a:ext cx="13724705"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4" id="4"/>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3.5 Ứng dụng di động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9323" y="2941116"/>
            <a:ext cx="3833036" cy="3328430"/>
          </a:xfrm>
          <a:custGeom>
            <a:avLst/>
            <a:gdLst/>
            <a:ahLst/>
            <a:cxnLst/>
            <a:rect r="r" b="b" t="t" l="l"/>
            <a:pathLst>
              <a:path h="3328430" w="3833036">
                <a:moveTo>
                  <a:pt x="0" y="0"/>
                </a:moveTo>
                <a:lnTo>
                  <a:pt x="3833036" y="0"/>
                </a:lnTo>
                <a:lnTo>
                  <a:pt x="3833036" y="3328431"/>
                </a:lnTo>
                <a:lnTo>
                  <a:pt x="0" y="3328431"/>
                </a:lnTo>
                <a:lnTo>
                  <a:pt x="0" y="0"/>
                </a:lnTo>
                <a:close/>
              </a:path>
            </a:pathLst>
          </a:custGeom>
          <a:blipFill>
            <a:blip r:embed="rId2"/>
            <a:stretch>
              <a:fillRect l="-31702" t="-20721" r="-18421" b="-9373"/>
            </a:stretch>
          </a:blipFill>
        </p:spPr>
      </p:sp>
      <p:sp>
        <p:nvSpPr>
          <p:cNvPr name="Freeform 3" id="3"/>
          <p:cNvSpPr/>
          <p:nvPr/>
        </p:nvSpPr>
        <p:spPr>
          <a:xfrm flipH="false" flipV="false" rot="0">
            <a:off x="5613612" y="2941116"/>
            <a:ext cx="4753681" cy="6880112"/>
          </a:xfrm>
          <a:custGeom>
            <a:avLst/>
            <a:gdLst/>
            <a:ahLst/>
            <a:cxnLst/>
            <a:rect r="r" b="b" t="t" l="l"/>
            <a:pathLst>
              <a:path h="6880112" w="4753681">
                <a:moveTo>
                  <a:pt x="0" y="0"/>
                </a:moveTo>
                <a:lnTo>
                  <a:pt x="4753681" y="0"/>
                </a:lnTo>
                <a:lnTo>
                  <a:pt x="4753681" y="6880112"/>
                </a:lnTo>
                <a:lnTo>
                  <a:pt x="0" y="6880112"/>
                </a:lnTo>
                <a:lnTo>
                  <a:pt x="0" y="0"/>
                </a:lnTo>
                <a:close/>
              </a:path>
            </a:pathLst>
          </a:custGeom>
          <a:blipFill>
            <a:blip r:embed="rId3"/>
            <a:stretch>
              <a:fillRect l="-4455" t="0" r="-4455" b="0"/>
            </a:stretch>
          </a:blipFill>
        </p:spPr>
      </p:sp>
      <p:sp>
        <p:nvSpPr>
          <p:cNvPr name="Freeform 4" id="4"/>
          <p:cNvSpPr/>
          <p:nvPr/>
        </p:nvSpPr>
        <p:spPr>
          <a:xfrm flipH="false" flipV="false" rot="0">
            <a:off x="1434662" y="6421947"/>
            <a:ext cx="3837697" cy="3399281"/>
          </a:xfrm>
          <a:custGeom>
            <a:avLst/>
            <a:gdLst/>
            <a:ahLst/>
            <a:cxnLst/>
            <a:rect r="r" b="b" t="t" l="l"/>
            <a:pathLst>
              <a:path h="3399281" w="3837697">
                <a:moveTo>
                  <a:pt x="0" y="0"/>
                </a:moveTo>
                <a:lnTo>
                  <a:pt x="3837697" y="0"/>
                </a:lnTo>
                <a:lnTo>
                  <a:pt x="3837697" y="3399281"/>
                </a:lnTo>
                <a:lnTo>
                  <a:pt x="0" y="3399281"/>
                </a:lnTo>
                <a:lnTo>
                  <a:pt x="0" y="0"/>
                </a:lnTo>
                <a:close/>
              </a:path>
            </a:pathLst>
          </a:custGeom>
          <a:blipFill>
            <a:blip r:embed="rId4"/>
            <a:stretch>
              <a:fillRect l="-126740" t="-28224" r="-121454" b="-167585"/>
            </a:stretch>
          </a:blipFill>
        </p:spPr>
      </p:sp>
      <p:sp>
        <p:nvSpPr>
          <p:cNvPr name="Freeform 5" id="5"/>
          <p:cNvSpPr/>
          <p:nvPr/>
        </p:nvSpPr>
        <p:spPr>
          <a:xfrm flipH="false" flipV="false" rot="5400000">
            <a:off x="10406242" y="3104122"/>
            <a:ext cx="6880112" cy="6554101"/>
          </a:xfrm>
          <a:custGeom>
            <a:avLst/>
            <a:gdLst/>
            <a:ahLst/>
            <a:cxnLst/>
            <a:rect r="r" b="b" t="t" l="l"/>
            <a:pathLst>
              <a:path h="6554101" w="6880112">
                <a:moveTo>
                  <a:pt x="0" y="0"/>
                </a:moveTo>
                <a:lnTo>
                  <a:pt x="6880112" y="0"/>
                </a:lnTo>
                <a:lnTo>
                  <a:pt x="6880112" y="6554100"/>
                </a:lnTo>
                <a:lnTo>
                  <a:pt x="0" y="6554100"/>
                </a:lnTo>
                <a:lnTo>
                  <a:pt x="0" y="0"/>
                </a:lnTo>
                <a:close/>
              </a:path>
            </a:pathLst>
          </a:custGeom>
          <a:blipFill>
            <a:blip r:embed="rId5"/>
            <a:stretch>
              <a:fillRect l="-74380" t="-38675" r="-75075" b="-58377"/>
            </a:stretch>
          </a:blipFill>
        </p:spPr>
      </p:sp>
      <p:sp>
        <p:nvSpPr>
          <p:cNvPr name="TextBox 6" id="6"/>
          <p:cNvSpPr txBox="true"/>
          <p:nvPr/>
        </p:nvSpPr>
        <p:spPr>
          <a:xfrm rot="0">
            <a:off x="1028700" y="875460"/>
            <a:ext cx="14603736"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7" id="7"/>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3.6 Lắp đặt thực tế</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3772221"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12346765"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3.7 Máy chủ và ứng dụng di động</a:t>
            </a:r>
          </a:p>
        </p:txBody>
      </p:sp>
      <p:sp>
        <p:nvSpPr>
          <p:cNvPr name="Freeform 4" id="4"/>
          <p:cNvSpPr/>
          <p:nvPr/>
        </p:nvSpPr>
        <p:spPr>
          <a:xfrm flipH="false" flipV="false" rot="0">
            <a:off x="1630488" y="2941116"/>
            <a:ext cx="4579438" cy="6469584"/>
          </a:xfrm>
          <a:custGeom>
            <a:avLst/>
            <a:gdLst/>
            <a:ahLst/>
            <a:cxnLst/>
            <a:rect r="r" b="b" t="t" l="l"/>
            <a:pathLst>
              <a:path h="6469584" w="4579438">
                <a:moveTo>
                  <a:pt x="0" y="0"/>
                </a:moveTo>
                <a:lnTo>
                  <a:pt x="4579438" y="0"/>
                </a:lnTo>
                <a:lnTo>
                  <a:pt x="4579438" y="6469584"/>
                </a:lnTo>
                <a:lnTo>
                  <a:pt x="0" y="6469584"/>
                </a:lnTo>
                <a:lnTo>
                  <a:pt x="0" y="0"/>
                </a:lnTo>
                <a:close/>
              </a:path>
            </a:pathLst>
          </a:custGeom>
          <a:blipFill>
            <a:blip r:embed="rId2"/>
            <a:stretch>
              <a:fillRect l="0" t="0" r="-112577" b="0"/>
            </a:stretch>
          </a:blipFill>
        </p:spPr>
      </p:sp>
      <p:sp>
        <p:nvSpPr>
          <p:cNvPr name="Freeform 5" id="5"/>
          <p:cNvSpPr/>
          <p:nvPr/>
        </p:nvSpPr>
        <p:spPr>
          <a:xfrm flipH="false" flipV="false" rot="0">
            <a:off x="10493538" y="2941116"/>
            <a:ext cx="3082226" cy="6682332"/>
          </a:xfrm>
          <a:custGeom>
            <a:avLst/>
            <a:gdLst/>
            <a:ahLst/>
            <a:cxnLst/>
            <a:rect r="r" b="b" t="t" l="l"/>
            <a:pathLst>
              <a:path h="6682332" w="3082226">
                <a:moveTo>
                  <a:pt x="0" y="0"/>
                </a:moveTo>
                <a:lnTo>
                  <a:pt x="3082225" y="0"/>
                </a:lnTo>
                <a:lnTo>
                  <a:pt x="3082225" y="6682332"/>
                </a:lnTo>
                <a:lnTo>
                  <a:pt x="0" y="6682332"/>
                </a:lnTo>
                <a:lnTo>
                  <a:pt x="0" y="0"/>
                </a:lnTo>
                <a:close/>
              </a:path>
            </a:pathLst>
          </a:custGeom>
          <a:blipFill>
            <a:blip r:embed="rId3"/>
            <a:stretch>
              <a:fillRect l="0" t="0" r="0" b="0"/>
            </a:stretch>
          </a:blipFill>
        </p:spPr>
      </p:sp>
      <p:sp>
        <p:nvSpPr>
          <p:cNvPr name="Freeform 6" id="6"/>
          <p:cNvSpPr/>
          <p:nvPr/>
        </p:nvSpPr>
        <p:spPr>
          <a:xfrm flipH="false" flipV="false" rot="0">
            <a:off x="14177074" y="2941116"/>
            <a:ext cx="3082226" cy="6682332"/>
          </a:xfrm>
          <a:custGeom>
            <a:avLst/>
            <a:gdLst/>
            <a:ahLst/>
            <a:cxnLst/>
            <a:rect r="r" b="b" t="t" l="l"/>
            <a:pathLst>
              <a:path h="6682332" w="3082226">
                <a:moveTo>
                  <a:pt x="0" y="0"/>
                </a:moveTo>
                <a:lnTo>
                  <a:pt x="3082226" y="0"/>
                </a:lnTo>
                <a:lnTo>
                  <a:pt x="3082226" y="6682332"/>
                </a:lnTo>
                <a:lnTo>
                  <a:pt x="0" y="6682332"/>
                </a:lnTo>
                <a:lnTo>
                  <a:pt x="0" y="0"/>
                </a:lnTo>
                <a:close/>
              </a:path>
            </a:pathLst>
          </a:custGeom>
          <a:blipFill>
            <a:blip r:embed="rId4"/>
            <a:stretch>
              <a:fillRect l="0" t="0" r="0" b="0"/>
            </a:stretch>
          </a:blipFill>
        </p:spPr>
      </p:sp>
      <p:sp>
        <p:nvSpPr>
          <p:cNvPr name="Freeform 7" id="7"/>
          <p:cNvSpPr/>
          <p:nvPr/>
        </p:nvSpPr>
        <p:spPr>
          <a:xfrm flipH="false" flipV="false" rot="0">
            <a:off x="6810001" y="2941116"/>
            <a:ext cx="3082226" cy="6682332"/>
          </a:xfrm>
          <a:custGeom>
            <a:avLst/>
            <a:gdLst/>
            <a:ahLst/>
            <a:cxnLst/>
            <a:rect r="r" b="b" t="t" l="l"/>
            <a:pathLst>
              <a:path h="6682332" w="3082226">
                <a:moveTo>
                  <a:pt x="0" y="0"/>
                </a:moveTo>
                <a:lnTo>
                  <a:pt x="3082226" y="0"/>
                </a:lnTo>
                <a:lnTo>
                  <a:pt x="3082226" y="6682332"/>
                </a:lnTo>
                <a:lnTo>
                  <a:pt x="0" y="6682332"/>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24272"/>
            <a:ext cx="7349111" cy="6534028"/>
          </a:xfrm>
          <a:custGeom>
            <a:avLst/>
            <a:gdLst/>
            <a:ahLst/>
            <a:cxnLst/>
            <a:rect r="r" b="b" t="t" l="l"/>
            <a:pathLst>
              <a:path h="6534028" w="7349111">
                <a:moveTo>
                  <a:pt x="0" y="0"/>
                </a:moveTo>
                <a:lnTo>
                  <a:pt x="7349111" y="0"/>
                </a:lnTo>
                <a:lnTo>
                  <a:pt x="7349111" y="6534028"/>
                </a:lnTo>
                <a:lnTo>
                  <a:pt x="0" y="6534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3534"/>
            <a:ext cx="16230600" cy="1076325"/>
          </a:xfrm>
          <a:prstGeom prst="rect">
            <a:avLst/>
          </a:prstGeom>
        </p:spPr>
        <p:txBody>
          <a:bodyPr anchor="t" rtlCol="false" tIns="0" lIns="0" bIns="0" rIns="0">
            <a:spAutoFit/>
          </a:bodyPr>
          <a:lstStyle/>
          <a:p>
            <a:pPr algn="ctr">
              <a:lnSpc>
                <a:spcPts val="8250"/>
              </a:lnSpc>
            </a:pPr>
            <a:r>
              <a:rPr lang="en-US" sz="7500">
                <a:solidFill>
                  <a:srgbClr val="526716"/>
                </a:solidFill>
                <a:latin typeface="Asap"/>
                <a:ea typeface="Asap"/>
                <a:cs typeface="Asap"/>
                <a:sym typeface="Asap"/>
              </a:rPr>
              <a:t>Giới thiệu</a:t>
            </a:r>
          </a:p>
        </p:txBody>
      </p:sp>
      <p:sp>
        <p:nvSpPr>
          <p:cNvPr name="TextBox 4" id="4"/>
          <p:cNvSpPr txBox="true"/>
          <p:nvPr/>
        </p:nvSpPr>
        <p:spPr>
          <a:xfrm rot="0">
            <a:off x="8721435" y="3567140"/>
            <a:ext cx="1739731" cy="647700"/>
          </a:xfrm>
          <a:prstGeom prst="rect">
            <a:avLst/>
          </a:prstGeom>
        </p:spPr>
        <p:txBody>
          <a:bodyPr anchor="t" rtlCol="false" tIns="0" lIns="0" bIns="0" rIns="0">
            <a:spAutoFit/>
          </a:bodyPr>
          <a:lstStyle/>
          <a:p>
            <a:pPr algn="l">
              <a:lnSpc>
                <a:spcPts val="4950"/>
              </a:lnSpc>
            </a:pPr>
            <a:r>
              <a:rPr lang="en-US" sz="4500" b="true">
                <a:solidFill>
                  <a:srgbClr val="526716"/>
                </a:solidFill>
                <a:latin typeface="Asap Bold"/>
                <a:ea typeface="Asap Bold"/>
                <a:cs typeface="Asap Bold"/>
                <a:sym typeface="Asap Bold"/>
              </a:rPr>
              <a:t>GVHD:</a:t>
            </a:r>
          </a:p>
        </p:txBody>
      </p:sp>
      <p:sp>
        <p:nvSpPr>
          <p:cNvPr name="TextBox 5" id="5"/>
          <p:cNvSpPr txBox="true"/>
          <p:nvPr/>
        </p:nvSpPr>
        <p:spPr>
          <a:xfrm rot="0">
            <a:off x="11459772" y="3586190"/>
            <a:ext cx="5799528" cy="571500"/>
          </a:xfrm>
          <a:prstGeom prst="rect">
            <a:avLst/>
          </a:prstGeom>
        </p:spPr>
        <p:txBody>
          <a:bodyPr anchor="t" rtlCol="false" tIns="0" lIns="0" bIns="0" rIns="0">
            <a:spAutoFit/>
          </a:bodyPr>
          <a:lstStyle/>
          <a:p>
            <a:pPr algn="l" marL="0" indent="0" lvl="0">
              <a:lnSpc>
                <a:spcPts val="4560"/>
              </a:lnSpc>
              <a:spcBef>
                <a:spcPct val="0"/>
              </a:spcBef>
            </a:pPr>
            <a:r>
              <a:rPr lang="en-US" b="true" sz="3800">
                <a:solidFill>
                  <a:srgbClr val="526716"/>
                </a:solidFill>
                <a:latin typeface="Asap Bold"/>
                <a:ea typeface="Asap Bold"/>
                <a:cs typeface="Asap Bold"/>
                <a:sym typeface="Asap Bold"/>
              </a:rPr>
              <a:t>TS. CAO VĂN KIÊN</a:t>
            </a:r>
          </a:p>
        </p:txBody>
      </p:sp>
      <p:sp>
        <p:nvSpPr>
          <p:cNvPr name="TextBox 6" id="6"/>
          <p:cNvSpPr txBox="true"/>
          <p:nvPr/>
        </p:nvSpPr>
        <p:spPr>
          <a:xfrm rot="0">
            <a:off x="8721435" y="4772086"/>
            <a:ext cx="2394712" cy="647700"/>
          </a:xfrm>
          <a:prstGeom prst="rect">
            <a:avLst/>
          </a:prstGeom>
        </p:spPr>
        <p:txBody>
          <a:bodyPr anchor="t" rtlCol="false" tIns="0" lIns="0" bIns="0" rIns="0">
            <a:spAutoFit/>
          </a:bodyPr>
          <a:lstStyle/>
          <a:p>
            <a:pPr algn="l">
              <a:lnSpc>
                <a:spcPts val="4950"/>
              </a:lnSpc>
            </a:pPr>
            <a:r>
              <a:rPr lang="en-US" sz="4500" b="true">
                <a:solidFill>
                  <a:srgbClr val="526716"/>
                </a:solidFill>
                <a:latin typeface="Asap Bold"/>
                <a:ea typeface="Asap Bold"/>
                <a:cs typeface="Asap Bold"/>
                <a:sym typeface="Asap Bold"/>
              </a:rPr>
              <a:t>Sinh viên:</a:t>
            </a:r>
          </a:p>
        </p:txBody>
      </p:sp>
      <p:sp>
        <p:nvSpPr>
          <p:cNvPr name="TextBox 7" id="7"/>
          <p:cNvSpPr txBox="true"/>
          <p:nvPr/>
        </p:nvSpPr>
        <p:spPr>
          <a:xfrm rot="0">
            <a:off x="11459772" y="4819711"/>
            <a:ext cx="5799528" cy="571500"/>
          </a:xfrm>
          <a:prstGeom prst="rect">
            <a:avLst/>
          </a:prstGeom>
        </p:spPr>
        <p:txBody>
          <a:bodyPr anchor="t" rtlCol="false" tIns="0" lIns="0" bIns="0" rIns="0">
            <a:spAutoFit/>
          </a:bodyPr>
          <a:lstStyle/>
          <a:p>
            <a:pPr algn="l" marL="0" indent="0" lvl="0">
              <a:lnSpc>
                <a:spcPts val="4560"/>
              </a:lnSpc>
              <a:spcBef>
                <a:spcPct val="0"/>
              </a:spcBef>
            </a:pPr>
            <a:r>
              <a:rPr lang="en-US" b="true" sz="3800">
                <a:solidFill>
                  <a:srgbClr val="526716"/>
                </a:solidFill>
                <a:latin typeface="Asap Bold"/>
                <a:ea typeface="Asap Bold"/>
                <a:cs typeface="Asap Bold"/>
                <a:sym typeface="Asap Bold"/>
              </a:rPr>
              <a:t>Trần Công Hòa</a:t>
            </a:r>
          </a:p>
        </p:txBody>
      </p:sp>
      <p:sp>
        <p:nvSpPr>
          <p:cNvPr name="TextBox 8" id="8"/>
          <p:cNvSpPr txBox="true"/>
          <p:nvPr/>
        </p:nvSpPr>
        <p:spPr>
          <a:xfrm rot="0">
            <a:off x="11459772" y="5855474"/>
            <a:ext cx="5799528" cy="571500"/>
          </a:xfrm>
          <a:prstGeom prst="rect">
            <a:avLst/>
          </a:prstGeom>
        </p:spPr>
        <p:txBody>
          <a:bodyPr anchor="t" rtlCol="false" tIns="0" lIns="0" bIns="0" rIns="0">
            <a:spAutoFit/>
          </a:bodyPr>
          <a:lstStyle/>
          <a:p>
            <a:pPr algn="l" marL="0" indent="0" lvl="0">
              <a:lnSpc>
                <a:spcPts val="4560"/>
              </a:lnSpc>
              <a:spcBef>
                <a:spcPct val="0"/>
              </a:spcBef>
            </a:pPr>
            <a:r>
              <a:rPr lang="en-US" b="true" sz="3800">
                <a:solidFill>
                  <a:srgbClr val="526716"/>
                </a:solidFill>
                <a:latin typeface="Asap Bold"/>
                <a:ea typeface="Asap Bold"/>
                <a:cs typeface="Asap Bold"/>
                <a:sym typeface="Asap Bold"/>
              </a:rPr>
              <a:t>Nguyễn Trí Thức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3938524"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12679371"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3.7 Máy chủ và ứng dụng di động</a:t>
            </a:r>
          </a:p>
        </p:txBody>
      </p:sp>
      <p:sp>
        <p:nvSpPr>
          <p:cNvPr name="Freeform 4" id="4"/>
          <p:cNvSpPr/>
          <p:nvPr/>
        </p:nvSpPr>
        <p:spPr>
          <a:xfrm flipH="false" flipV="false" rot="0">
            <a:off x="2035188" y="2941116"/>
            <a:ext cx="6693434" cy="3126638"/>
          </a:xfrm>
          <a:custGeom>
            <a:avLst/>
            <a:gdLst/>
            <a:ahLst/>
            <a:cxnLst/>
            <a:rect r="r" b="b" t="t" l="l"/>
            <a:pathLst>
              <a:path h="3126638" w="6693434">
                <a:moveTo>
                  <a:pt x="0" y="0"/>
                </a:moveTo>
                <a:lnTo>
                  <a:pt x="6693434" y="0"/>
                </a:lnTo>
                <a:lnTo>
                  <a:pt x="6693434" y="3126638"/>
                </a:lnTo>
                <a:lnTo>
                  <a:pt x="0" y="3126638"/>
                </a:lnTo>
                <a:lnTo>
                  <a:pt x="0" y="0"/>
                </a:lnTo>
                <a:close/>
              </a:path>
            </a:pathLst>
          </a:custGeom>
          <a:blipFill>
            <a:blip r:embed="rId2"/>
            <a:stretch>
              <a:fillRect l="-4268" t="-8297" r="-5407" b="0"/>
            </a:stretch>
          </a:blipFill>
        </p:spPr>
      </p:sp>
      <p:sp>
        <p:nvSpPr>
          <p:cNvPr name="Freeform 5" id="5"/>
          <p:cNvSpPr/>
          <p:nvPr/>
        </p:nvSpPr>
        <p:spPr>
          <a:xfrm flipH="false" flipV="false" rot="0">
            <a:off x="2035188" y="6400122"/>
            <a:ext cx="6823402" cy="3215617"/>
          </a:xfrm>
          <a:custGeom>
            <a:avLst/>
            <a:gdLst/>
            <a:ahLst/>
            <a:cxnLst/>
            <a:rect r="r" b="b" t="t" l="l"/>
            <a:pathLst>
              <a:path h="3215617" w="6823402">
                <a:moveTo>
                  <a:pt x="0" y="0"/>
                </a:moveTo>
                <a:lnTo>
                  <a:pt x="6823402" y="0"/>
                </a:lnTo>
                <a:lnTo>
                  <a:pt x="6823402" y="3215616"/>
                </a:lnTo>
                <a:lnTo>
                  <a:pt x="0" y="3215616"/>
                </a:lnTo>
                <a:lnTo>
                  <a:pt x="0" y="0"/>
                </a:lnTo>
                <a:close/>
              </a:path>
            </a:pathLst>
          </a:custGeom>
          <a:blipFill>
            <a:blip r:embed="rId3"/>
            <a:stretch>
              <a:fillRect l="-4280" t="-7720" r="-5778" b="0"/>
            </a:stretch>
          </a:blipFill>
        </p:spPr>
      </p:sp>
      <p:sp>
        <p:nvSpPr>
          <p:cNvPr name="Freeform 6" id="6"/>
          <p:cNvSpPr/>
          <p:nvPr/>
        </p:nvSpPr>
        <p:spPr>
          <a:xfrm flipH="false" flipV="false" rot="0">
            <a:off x="9282303" y="2941116"/>
            <a:ext cx="6970509" cy="3270025"/>
          </a:xfrm>
          <a:custGeom>
            <a:avLst/>
            <a:gdLst/>
            <a:ahLst/>
            <a:cxnLst/>
            <a:rect r="r" b="b" t="t" l="l"/>
            <a:pathLst>
              <a:path h="3270025" w="6970509">
                <a:moveTo>
                  <a:pt x="0" y="0"/>
                </a:moveTo>
                <a:lnTo>
                  <a:pt x="6970509" y="0"/>
                </a:lnTo>
                <a:lnTo>
                  <a:pt x="6970509" y="3270025"/>
                </a:lnTo>
                <a:lnTo>
                  <a:pt x="0" y="3270025"/>
                </a:lnTo>
                <a:lnTo>
                  <a:pt x="0" y="0"/>
                </a:lnTo>
                <a:close/>
              </a:path>
            </a:pathLst>
          </a:custGeom>
          <a:blipFill>
            <a:blip r:embed="rId4"/>
            <a:stretch>
              <a:fillRect l="-3852" t="-8211" r="-6206" b="0"/>
            </a:stretch>
          </a:blipFill>
        </p:spPr>
      </p:sp>
      <p:sp>
        <p:nvSpPr>
          <p:cNvPr name="Freeform 7" id="7"/>
          <p:cNvSpPr/>
          <p:nvPr/>
        </p:nvSpPr>
        <p:spPr>
          <a:xfrm flipH="false" flipV="false" rot="0">
            <a:off x="9282303" y="6347766"/>
            <a:ext cx="6936316" cy="3267972"/>
          </a:xfrm>
          <a:custGeom>
            <a:avLst/>
            <a:gdLst/>
            <a:ahLst/>
            <a:cxnLst/>
            <a:rect r="r" b="b" t="t" l="l"/>
            <a:pathLst>
              <a:path h="3267972" w="6936316">
                <a:moveTo>
                  <a:pt x="0" y="0"/>
                </a:moveTo>
                <a:lnTo>
                  <a:pt x="6936316" y="0"/>
                </a:lnTo>
                <a:lnTo>
                  <a:pt x="6936316" y="3267972"/>
                </a:lnTo>
                <a:lnTo>
                  <a:pt x="0" y="3267972"/>
                </a:lnTo>
                <a:lnTo>
                  <a:pt x="0" y="0"/>
                </a:lnTo>
                <a:close/>
              </a:path>
            </a:pathLst>
          </a:custGeom>
          <a:blipFill>
            <a:blip r:embed="rId5"/>
            <a:stretch>
              <a:fillRect l="-4083" t="-8211" r="-6447"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Xây dựng và triển khai hệ thống</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3.7 Máy chủ và ứng dụng di động</a:t>
            </a:r>
          </a:p>
        </p:txBody>
      </p:sp>
      <p:sp>
        <p:nvSpPr>
          <p:cNvPr name="Freeform 4" id="4"/>
          <p:cNvSpPr/>
          <p:nvPr/>
        </p:nvSpPr>
        <p:spPr>
          <a:xfrm flipH="false" flipV="false" rot="0">
            <a:off x="1751862" y="2786893"/>
            <a:ext cx="6926820" cy="6098483"/>
          </a:xfrm>
          <a:custGeom>
            <a:avLst/>
            <a:gdLst/>
            <a:ahLst/>
            <a:cxnLst/>
            <a:rect r="r" b="b" t="t" l="l"/>
            <a:pathLst>
              <a:path h="6098483" w="6926820">
                <a:moveTo>
                  <a:pt x="0" y="0"/>
                </a:moveTo>
                <a:lnTo>
                  <a:pt x="6926820" y="0"/>
                </a:lnTo>
                <a:lnTo>
                  <a:pt x="6926820" y="6098483"/>
                </a:lnTo>
                <a:lnTo>
                  <a:pt x="0" y="6098483"/>
                </a:lnTo>
                <a:lnTo>
                  <a:pt x="0" y="0"/>
                </a:lnTo>
                <a:close/>
              </a:path>
            </a:pathLst>
          </a:custGeom>
          <a:blipFill>
            <a:blip r:embed="rId2"/>
            <a:stretch>
              <a:fillRect l="0" t="0" r="0" b="0"/>
            </a:stretch>
          </a:blipFill>
        </p:spPr>
      </p:sp>
      <p:sp>
        <p:nvSpPr>
          <p:cNvPr name="Freeform 5" id="5"/>
          <p:cNvSpPr/>
          <p:nvPr/>
        </p:nvSpPr>
        <p:spPr>
          <a:xfrm flipH="false" flipV="false" rot="0">
            <a:off x="9880133" y="2744550"/>
            <a:ext cx="6265715" cy="6385633"/>
          </a:xfrm>
          <a:custGeom>
            <a:avLst/>
            <a:gdLst/>
            <a:ahLst/>
            <a:cxnLst/>
            <a:rect r="r" b="b" t="t" l="l"/>
            <a:pathLst>
              <a:path h="6385633" w="6265715">
                <a:moveTo>
                  <a:pt x="0" y="0"/>
                </a:moveTo>
                <a:lnTo>
                  <a:pt x="6265716" y="0"/>
                </a:lnTo>
                <a:lnTo>
                  <a:pt x="6265716" y="6385633"/>
                </a:lnTo>
                <a:lnTo>
                  <a:pt x="0" y="6385633"/>
                </a:lnTo>
                <a:lnTo>
                  <a:pt x="0" y="0"/>
                </a:lnTo>
                <a:close/>
              </a:path>
            </a:pathLst>
          </a:custGeom>
          <a:blipFill>
            <a:blip r:embed="rId3"/>
            <a:stretch>
              <a:fillRect l="0" t="0" r="0" b="0"/>
            </a:stretch>
          </a:blipFill>
        </p:spPr>
      </p:sp>
      <p:sp>
        <p:nvSpPr>
          <p:cNvPr name="TextBox 6" id="6"/>
          <p:cNvSpPr txBox="true"/>
          <p:nvPr/>
        </p:nvSpPr>
        <p:spPr>
          <a:xfrm rot="0">
            <a:off x="2562138" y="9411552"/>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Triển khai API</a:t>
            </a:r>
          </a:p>
        </p:txBody>
      </p:sp>
      <p:sp>
        <p:nvSpPr>
          <p:cNvPr name="TextBox 7" id="7"/>
          <p:cNvSpPr txBox="true"/>
          <p:nvPr/>
        </p:nvSpPr>
        <p:spPr>
          <a:xfrm rot="0">
            <a:off x="11423210" y="9411552"/>
            <a:ext cx="4722639" cy="535839"/>
          </a:xfrm>
          <a:prstGeom prst="rect">
            <a:avLst/>
          </a:prstGeom>
        </p:spPr>
        <p:txBody>
          <a:bodyPr anchor="t" rtlCol="false" tIns="0" lIns="0" bIns="0" rIns="0">
            <a:spAutoFit/>
          </a:bodyPr>
          <a:lstStyle/>
          <a:p>
            <a:pPr algn="l">
              <a:lnSpc>
                <a:spcPts val="4073"/>
              </a:lnSpc>
            </a:pPr>
            <a:r>
              <a:rPr lang="en-US" sz="3703">
                <a:solidFill>
                  <a:srgbClr val="526716"/>
                </a:solidFill>
                <a:latin typeface="Asap"/>
                <a:ea typeface="Asap"/>
                <a:cs typeface="Asap"/>
                <a:sym typeface="Asap"/>
              </a:rPr>
              <a:t>Kết quả chạy API</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Đánh giá và kiến nghị</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4.1 Đánh giá phần cứng</a:t>
            </a:r>
          </a:p>
        </p:txBody>
      </p:sp>
      <p:sp>
        <p:nvSpPr>
          <p:cNvPr name="TextBox 4" id="4"/>
          <p:cNvSpPr txBox="true"/>
          <p:nvPr/>
        </p:nvSpPr>
        <p:spPr>
          <a:xfrm rot="0">
            <a:off x="1028700" y="3113439"/>
            <a:ext cx="16230600" cy="5449029"/>
          </a:xfrm>
          <a:prstGeom prst="rect">
            <a:avLst/>
          </a:prstGeom>
        </p:spPr>
        <p:txBody>
          <a:bodyPr anchor="t" rtlCol="false" tIns="0" lIns="0" bIns="0" rIns="0">
            <a:spAutoFit/>
          </a:bodyPr>
          <a:lstStyle/>
          <a:p>
            <a:pPr algn="just" marL="729568" indent="-364784" lvl="1">
              <a:lnSpc>
                <a:spcPts val="5474"/>
              </a:lnSpc>
              <a:buFont typeface="Arial"/>
              <a:buChar char="•"/>
            </a:pPr>
            <a:r>
              <a:rPr lang="en-US" sz="3379">
                <a:solidFill>
                  <a:srgbClr val="000000"/>
                </a:solidFill>
                <a:latin typeface="Asap"/>
                <a:ea typeface="Asap"/>
                <a:cs typeface="Asap"/>
                <a:sym typeface="Asap"/>
              </a:rPr>
              <a:t>Đã xây dựng được các node để lấy các giá trị độ mặn, độ ẩm, nhiệt độ và lượng nước.</a:t>
            </a:r>
          </a:p>
          <a:p>
            <a:pPr algn="just" marL="729568" indent="-364784" lvl="1">
              <a:lnSpc>
                <a:spcPts val="5474"/>
              </a:lnSpc>
              <a:buFont typeface="Arial"/>
              <a:buChar char="•"/>
            </a:pPr>
            <a:r>
              <a:rPr lang="en-US" sz="3379">
                <a:solidFill>
                  <a:srgbClr val="000000"/>
                </a:solidFill>
                <a:latin typeface="Asap"/>
                <a:ea typeface="Asap"/>
                <a:cs typeface="Asap"/>
                <a:sym typeface="Asap"/>
              </a:rPr>
              <a:t>Đã có các module LoRa được trang bị trên các board từ node đến gateway.</a:t>
            </a:r>
          </a:p>
          <a:p>
            <a:pPr algn="just" marL="729568" indent="-364784" lvl="1">
              <a:lnSpc>
                <a:spcPts val="5474"/>
              </a:lnSpc>
              <a:buFont typeface="Arial"/>
              <a:buChar char="•"/>
            </a:pPr>
            <a:r>
              <a:rPr lang="en-US" sz="3379">
                <a:solidFill>
                  <a:srgbClr val="000000"/>
                </a:solidFill>
                <a:latin typeface="Asap"/>
                <a:ea typeface="Asap"/>
                <a:cs typeface="Asap"/>
                <a:sym typeface="Asap"/>
              </a:rPr>
              <a:t>Có 2 giải pháp để kết nối mạng gửi dữ liệu về server là bằng 4G và Wifi.</a:t>
            </a:r>
          </a:p>
          <a:p>
            <a:pPr algn="just" marL="729568" indent="-364784" lvl="1">
              <a:lnSpc>
                <a:spcPts val="5474"/>
              </a:lnSpc>
              <a:buFont typeface="Arial"/>
              <a:buChar char="•"/>
            </a:pPr>
            <a:r>
              <a:rPr lang="en-US" sz="3379">
                <a:solidFill>
                  <a:srgbClr val="000000"/>
                </a:solidFill>
                <a:latin typeface="Asap"/>
                <a:ea typeface="Asap"/>
                <a:cs typeface="Asap"/>
                <a:sym typeface="Asap"/>
              </a:rPr>
              <a:t>Truyền nhận dữ liệu từ gateway với node thì trong thời gian qua đang rất ổn định.</a:t>
            </a:r>
          </a:p>
          <a:p>
            <a:pPr algn="just">
              <a:lnSpc>
                <a:spcPts val="5474"/>
              </a:lnSpc>
            </a:pPr>
          </a:p>
          <a:p>
            <a:pPr algn="l">
              <a:lnSpc>
                <a:spcPts val="5474"/>
              </a:lnSpc>
            </a:pPr>
          </a:p>
          <a:p>
            <a:pPr algn="l" marL="0" indent="0" lvl="0">
              <a:lnSpc>
                <a:spcPts val="5474"/>
              </a:lnSpc>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Đánh giá và kiến nghị</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4.2 Đánh giá phần mềm</a:t>
            </a:r>
          </a:p>
        </p:txBody>
      </p:sp>
      <p:sp>
        <p:nvSpPr>
          <p:cNvPr name="TextBox 4" id="4"/>
          <p:cNvSpPr txBox="true"/>
          <p:nvPr/>
        </p:nvSpPr>
        <p:spPr>
          <a:xfrm rot="0">
            <a:off x="1028700" y="3113439"/>
            <a:ext cx="16230600" cy="6820629"/>
          </a:xfrm>
          <a:prstGeom prst="rect">
            <a:avLst/>
          </a:prstGeom>
        </p:spPr>
        <p:txBody>
          <a:bodyPr anchor="t" rtlCol="false" tIns="0" lIns="0" bIns="0" rIns="0">
            <a:spAutoFit/>
          </a:bodyPr>
          <a:lstStyle/>
          <a:p>
            <a:pPr algn="just" marL="729568" indent="-364784" lvl="1">
              <a:lnSpc>
                <a:spcPts val="5474"/>
              </a:lnSpc>
              <a:buFont typeface="Arial"/>
              <a:buChar char="•"/>
            </a:pPr>
            <a:r>
              <a:rPr lang="en-US" sz="3379">
                <a:solidFill>
                  <a:srgbClr val="000000"/>
                </a:solidFill>
                <a:latin typeface="Asap"/>
                <a:ea typeface="Asap"/>
                <a:cs typeface="Asap"/>
                <a:sym typeface="Asap"/>
              </a:rPr>
              <a:t>Đưa ra được gateway lấy được dữ liệu và gửi đến server ThingSpeak.</a:t>
            </a:r>
          </a:p>
          <a:p>
            <a:pPr algn="just" marL="729568" indent="-364784" lvl="1">
              <a:lnSpc>
                <a:spcPts val="5474"/>
              </a:lnSpc>
              <a:buFont typeface="Arial"/>
              <a:buChar char="•"/>
            </a:pPr>
            <a:r>
              <a:rPr lang="en-US" sz="3379">
                <a:solidFill>
                  <a:srgbClr val="000000"/>
                </a:solidFill>
                <a:latin typeface="Asap"/>
                <a:ea typeface="Asap"/>
                <a:cs typeface="Asap"/>
                <a:sym typeface="Asap"/>
              </a:rPr>
              <a:t>Các node và gateway tự liên kế với nhau tạo thành mạng lưới.</a:t>
            </a:r>
          </a:p>
          <a:p>
            <a:pPr algn="just" marL="729568" indent="-364784" lvl="1">
              <a:lnSpc>
                <a:spcPts val="5474"/>
              </a:lnSpc>
              <a:buFont typeface="Arial"/>
              <a:buChar char="•"/>
            </a:pPr>
            <a:r>
              <a:rPr lang="en-US" sz="3379">
                <a:solidFill>
                  <a:srgbClr val="000000"/>
                </a:solidFill>
                <a:latin typeface="Asap"/>
                <a:ea typeface="Asap"/>
                <a:cs typeface="Asap"/>
                <a:sym typeface="Asap"/>
              </a:rPr>
              <a:t>Có app để theo dõi giá trị đó được và đồng thời app này có thể xem được kết quả dự đoán giá trị độ mặn cho tương lai.</a:t>
            </a:r>
          </a:p>
          <a:p>
            <a:pPr algn="just" marL="729568" indent="-364784" lvl="1">
              <a:lnSpc>
                <a:spcPts val="5474"/>
              </a:lnSpc>
              <a:buFont typeface="Arial"/>
              <a:buChar char="•"/>
            </a:pPr>
            <a:r>
              <a:rPr lang="en-US" sz="3379">
                <a:solidFill>
                  <a:srgbClr val="000000"/>
                </a:solidFill>
                <a:latin typeface="Asap"/>
                <a:ea typeface="Asap"/>
                <a:cs typeface="Asap"/>
                <a:sym typeface="Asap"/>
              </a:rPr>
              <a:t>Phần mềm có tiêu chuẩn bảo mật dữ liệu bằng hình thức đăng nhập thông dụng dùng id người dùng và mật mã được cấp.</a:t>
            </a:r>
          </a:p>
          <a:p>
            <a:pPr algn="just">
              <a:lnSpc>
                <a:spcPts val="5474"/>
              </a:lnSpc>
            </a:pPr>
          </a:p>
          <a:p>
            <a:pPr algn="just">
              <a:lnSpc>
                <a:spcPts val="5474"/>
              </a:lnSpc>
            </a:pPr>
          </a:p>
          <a:p>
            <a:pPr algn="l">
              <a:lnSpc>
                <a:spcPts val="5474"/>
              </a:lnSpc>
            </a:pPr>
          </a:p>
          <a:p>
            <a:pPr algn="l" marL="0" indent="0" lvl="0">
              <a:lnSpc>
                <a:spcPts val="5474"/>
              </a:lnSpc>
            </a:pP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Đánh giá và kiến nghị</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4.3 Điểm hạn chế</a:t>
            </a:r>
          </a:p>
        </p:txBody>
      </p:sp>
      <p:sp>
        <p:nvSpPr>
          <p:cNvPr name="TextBox 4" id="4"/>
          <p:cNvSpPr txBox="true"/>
          <p:nvPr/>
        </p:nvSpPr>
        <p:spPr>
          <a:xfrm rot="0">
            <a:off x="1028700" y="3113439"/>
            <a:ext cx="16230600" cy="5449029"/>
          </a:xfrm>
          <a:prstGeom prst="rect">
            <a:avLst/>
          </a:prstGeom>
        </p:spPr>
        <p:txBody>
          <a:bodyPr anchor="t" rtlCol="false" tIns="0" lIns="0" bIns="0" rIns="0">
            <a:spAutoFit/>
          </a:bodyPr>
          <a:lstStyle/>
          <a:p>
            <a:pPr algn="just" marL="729568" indent="-364784" lvl="1">
              <a:lnSpc>
                <a:spcPts val="5474"/>
              </a:lnSpc>
              <a:buFont typeface="Arial"/>
              <a:buChar char="•"/>
            </a:pPr>
            <a:r>
              <a:rPr lang="en-US" sz="3379">
                <a:solidFill>
                  <a:srgbClr val="000000"/>
                </a:solidFill>
                <a:latin typeface="Asap"/>
                <a:ea typeface="Asap"/>
                <a:cs typeface="Asap"/>
                <a:sym typeface="Asap"/>
              </a:rPr>
              <a:t>Chưa đủ chi phí để mua những máy đo trên thị trường để so sánh độ chính xác của giá trị cảm biến.</a:t>
            </a:r>
          </a:p>
          <a:p>
            <a:pPr algn="just" marL="729568" indent="-364784" lvl="1">
              <a:lnSpc>
                <a:spcPts val="5474"/>
              </a:lnSpc>
              <a:buFont typeface="Arial"/>
              <a:buChar char="•"/>
            </a:pPr>
            <a:r>
              <a:rPr lang="en-US" sz="3379">
                <a:solidFill>
                  <a:srgbClr val="000000"/>
                </a:solidFill>
                <a:latin typeface="Asap"/>
                <a:ea typeface="Asap"/>
                <a:cs typeface="Asap"/>
                <a:sym typeface="Asap"/>
              </a:rPr>
              <a:t>Server đang dùng của thingspeak cung cấp miễn phí nên còn 1 số giới hạn trong việc cài đặt.</a:t>
            </a:r>
          </a:p>
          <a:p>
            <a:pPr algn="just" marL="729568" indent="-364784" lvl="1">
              <a:lnSpc>
                <a:spcPts val="5474"/>
              </a:lnSpc>
              <a:buFont typeface="Arial"/>
              <a:buChar char="•"/>
            </a:pPr>
            <a:r>
              <a:rPr lang="en-US" sz="3379">
                <a:solidFill>
                  <a:srgbClr val="000000"/>
                </a:solidFill>
                <a:latin typeface="Asap"/>
                <a:ea typeface="Asap"/>
                <a:cs typeface="Asap"/>
                <a:sym typeface="Asap"/>
              </a:rPr>
              <a:t>Không có server public để setup cho AI nên còn 1 số hạn chế về phần dự đoán các giá trị của cảm biến trong tương lai.</a:t>
            </a:r>
          </a:p>
          <a:p>
            <a:pPr algn="l" marL="729568" indent="-364784" lvl="1">
              <a:lnSpc>
                <a:spcPts val="5474"/>
              </a:lnSpc>
              <a:buFont typeface="Arial"/>
              <a:buChar char="•"/>
            </a:pPr>
            <a:r>
              <a:rPr lang="en-US" sz="3379">
                <a:solidFill>
                  <a:srgbClr val="000000"/>
                </a:solidFill>
                <a:latin typeface="Asap"/>
                <a:ea typeface="Asap"/>
                <a:cs typeface="Asap"/>
                <a:sym typeface="Asap"/>
              </a:rPr>
              <a:t>Công suất tiêu tụ của thiết bị quá lớn, nếu dùng pin trong điều kiện không lý tưởng chỉ được vài ngày.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Đánh giá và kiến nghị</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4.4 Kiến nghị phần cứng</a:t>
            </a:r>
          </a:p>
        </p:txBody>
      </p:sp>
      <p:sp>
        <p:nvSpPr>
          <p:cNvPr name="TextBox 4" id="4"/>
          <p:cNvSpPr txBox="true"/>
          <p:nvPr/>
        </p:nvSpPr>
        <p:spPr>
          <a:xfrm rot="0">
            <a:off x="1028700" y="3113439"/>
            <a:ext cx="16230600" cy="6134829"/>
          </a:xfrm>
          <a:prstGeom prst="rect">
            <a:avLst/>
          </a:prstGeom>
        </p:spPr>
        <p:txBody>
          <a:bodyPr anchor="t" rtlCol="false" tIns="0" lIns="0" bIns="0" rIns="0">
            <a:spAutoFit/>
          </a:bodyPr>
          <a:lstStyle/>
          <a:p>
            <a:pPr algn="just" marL="729568" indent="-364784" lvl="1">
              <a:lnSpc>
                <a:spcPts val="5474"/>
              </a:lnSpc>
              <a:buFont typeface="Arial"/>
              <a:buChar char="•"/>
            </a:pPr>
            <a:r>
              <a:rPr lang="en-US" sz="3379">
                <a:solidFill>
                  <a:srgbClr val="000000"/>
                </a:solidFill>
                <a:latin typeface="Asap"/>
                <a:ea typeface="Asap"/>
                <a:cs typeface="Asap"/>
                <a:sym typeface="Asap"/>
              </a:rPr>
              <a:t>Phải kiểm tra so với thiết bị đo chuyên dụng xem sai số cảm biến.</a:t>
            </a:r>
          </a:p>
          <a:p>
            <a:pPr algn="just" marL="729568" indent="-364784" lvl="1">
              <a:lnSpc>
                <a:spcPts val="5474"/>
              </a:lnSpc>
              <a:buFont typeface="Arial"/>
              <a:buChar char="•"/>
            </a:pPr>
            <a:r>
              <a:rPr lang="en-US" sz="3379">
                <a:solidFill>
                  <a:srgbClr val="000000"/>
                </a:solidFill>
                <a:latin typeface="Asap"/>
                <a:ea typeface="Asap"/>
                <a:cs typeface="Asap"/>
                <a:sym typeface="Asap"/>
              </a:rPr>
              <a:t>Phát triển thêm về phần xóa thiết bị ra khỏi hệ thống.</a:t>
            </a:r>
          </a:p>
          <a:p>
            <a:pPr algn="just" marL="729568" indent="-364784" lvl="1">
              <a:lnSpc>
                <a:spcPts val="5474"/>
              </a:lnSpc>
              <a:buFont typeface="Arial"/>
              <a:buChar char="•"/>
            </a:pPr>
            <a:r>
              <a:rPr lang="en-US" sz="3379">
                <a:solidFill>
                  <a:srgbClr val="000000"/>
                </a:solidFill>
                <a:latin typeface="Asap"/>
                <a:ea typeface="Asap"/>
                <a:cs typeface="Asap"/>
                <a:sym typeface="Asap"/>
              </a:rPr>
              <a:t>Phát triển thêm GPS cho hệ thống để xác định được vị trí.</a:t>
            </a:r>
          </a:p>
          <a:p>
            <a:pPr algn="just" marL="729568" indent="-364784" lvl="1">
              <a:lnSpc>
                <a:spcPts val="5474"/>
              </a:lnSpc>
              <a:buFont typeface="Arial"/>
              <a:buChar char="•"/>
            </a:pPr>
            <a:r>
              <a:rPr lang="en-US" sz="3379">
                <a:solidFill>
                  <a:srgbClr val="000000"/>
                </a:solidFill>
                <a:latin typeface="Asap"/>
                <a:ea typeface="Asap"/>
                <a:cs typeface="Asap"/>
                <a:sym typeface="Asap"/>
              </a:rPr>
              <a:t>Về phần năng lượng hiện tại công suất tiêu thụ khá lớn, muốn duy trì được vài tháng phải thay thế các IC có dòng điện tĩnh là vài µA.</a:t>
            </a:r>
          </a:p>
          <a:p>
            <a:pPr algn="just">
              <a:lnSpc>
                <a:spcPts val="5474"/>
              </a:lnSpc>
            </a:pPr>
          </a:p>
          <a:p>
            <a:pPr algn="just">
              <a:lnSpc>
                <a:spcPts val="5474"/>
              </a:lnSpc>
            </a:pPr>
          </a:p>
          <a:p>
            <a:pPr algn="l">
              <a:lnSpc>
                <a:spcPts val="5474"/>
              </a:lnSpc>
            </a:pPr>
          </a:p>
          <a:p>
            <a:pPr algn="l" marL="0" indent="0" lvl="0">
              <a:lnSpc>
                <a:spcPts val="5474"/>
              </a:lnSpc>
            </a:pP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75460"/>
            <a:ext cx="1417610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Đánh giá và kiến nghị</a:t>
            </a:r>
          </a:p>
        </p:txBody>
      </p:sp>
      <p:sp>
        <p:nvSpPr>
          <p:cNvPr name="TextBox 3" id="3"/>
          <p:cNvSpPr txBox="true"/>
          <p:nvPr/>
        </p:nvSpPr>
        <p:spPr>
          <a:xfrm rot="0">
            <a:off x="1028700" y="2005760"/>
            <a:ext cx="11253916"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4.4 Kiến nghị phần mềm</a:t>
            </a:r>
          </a:p>
        </p:txBody>
      </p:sp>
      <p:sp>
        <p:nvSpPr>
          <p:cNvPr name="TextBox 4" id="4"/>
          <p:cNvSpPr txBox="true"/>
          <p:nvPr/>
        </p:nvSpPr>
        <p:spPr>
          <a:xfrm rot="0">
            <a:off x="1028700" y="3113439"/>
            <a:ext cx="16230600" cy="6134829"/>
          </a:xfrm>
          <a:prstGeom prst="rect">
            <a:avLst/>
          </a:prstGeom>
        </p:spPr>
        <p:txBody>
          <a:bodyPr anchor="t" rtlCol="false" tIns="0" lIns="0" bIns="0" rIns="0">
            <a:spAutoFit/>
          </a:bodyPr>
          <a:lstStyle/>
          <a:p>
            <a:pPr algn="just" marL="729568" indent="-364784" lvl="1">
              <a:lnSpc>
                <a:spcPts val="5474"/>
              </a:lnSpc>
              <a:buFont typeface="Arial"/>
              <a:buChar char="•"/>
            </a:pPr>
            <a:r>
              <a:rPr lang="en-US" sz="3379">
                <a:solidFill>
                  <a:srgbClr val="000000"/>
                </a:solidFill>
                <a:latin typeface="Asap"/>
                <a:ea typeface="Asap"/>
                <a:cs typeface="Asap"/>
                <a:sym typeface="Asap"/>
              </a:rPr>
              <a:t>Cần phát triển 1 server public riêng để cài đặt các thông số dễ dàng hơn.</a:t>
            </a:r>
          </a:p>
          <a:p>
            <a:pPr algn="just" marL="729568" indent="-364784" lvl="1">
              <a:lnSpc>
                <a:spcPts val="5474"/>
              </a:lnSpc>
              <a:buFont typeface="Arial"/>
              <a:buChar char="•"/>
            </a:pPr>
            <a:r>
              <a:rPr lang="en-US" sz="3379">
                <a:solidFill>
                  <a:srgbClr val="000000"/>
                </a:solidFill>
                <a:latin typeface="Asap"/>
                <a:ea typeface="Asap"/>
                <a:cs typeface="Asap"/>
                <a:sym typeface="Asap"/>
              </a:rPr>
              <a:t>Về phần AI nên được đưa lên server public để có thể gọi cho dễ dàng.</a:t>
            </a:r>
          </a:p>
          <a:p>
            <a:pPr algn="just" marL="729568" indent="-364784" lvl="1">
              <a:lnSpc>
                <a:spcPts val="5474"/>
              </a:lnSpc>
              <a:buFont typeface="Arial"/>
              <a:buChar char="•"/>
            </a:pPr>
            <a:r>
              <a:rPr lang="en-US" sz="3379">
                <a:solidFill>
                  <a:srgbClr val="000000"/>
                </a:solidFill>
                <a:latin typeface="Asap"/>
                <a:ea typeface="Asap"/>
                <a:cs typeface="Asap"/>
                <a:sym typeface="Asap"/>
              </a:rPr>
              <a:t>Phát triển thêm phần cài 1 thiết bị mới vào mạng lưới bằng app.</a:t>
            </a:r>
          </a:p>
          <a:p>
            <a:pPr algn="just">
              <a:lnSpc>
                <a:spcPts val="5474"/>
              </a:lnSpc>
            </a:pPr>
          </a:p>
          <a:p>
            <a:pPr algn="just">
              <a:lnSpc>
                <a:spcPts val="5474"/>
              </a:lnSpc>
            </a:pPr>
          </a:p>
          <a:p>
            <a:pPr algn="just">
              <a:lnSpc>
                <a:spcPts val="5474"/>
              </a:lnSpc>
            </a:pPr>
          </a:p>
          <a:p>
            <a:pPr algn="just">
              <a:lnSpc>
                <a:spcPts val="5474"/>
              </a:lnSpc>
            </a:pPr>
          </a:p>
          <a:p>
            <a:pPr algn="l">
              <a:lnSpc>
                <a:spcPts val="5474"/>
              </a:lnSpc>
            </a:pPr>
          </a:p>
          <a:p>
            <a:pPr algn="l" marL="0" indent="0" lvl="0">
              <a:lnSpc>
                <a:spcPts val="5474"/>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5035" y="1140705"/>
            <a:ext cx="11817777" cy="8272444"/>
          </a:xfrm>
          <a:custGeom>
            <a:avLst/>
            <a:gdLst/>
            <a:ahLst/>
            <a:cxnLst/>
            <a:rect r="r" b="b" t="t" l="l"/>
            <a:pathLst>
              <a:path h="8272444" w="11817777">
                <a:moveTo>
                  <a:pt x="0" y="0"/>
                </a:moveTo>
                <a:lnTo>
                  <a:pt x="11817777" y="0"/>
                </a:lnTo>
                <a:lnTo>
                  <a:pt x="11817777" y="8272444"/>
                </a:lnTo>
                <a:lnTo>
                  <a:pt x="0" y="827244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75749" y="1682729"/>
            <a:ext cx="8759369" cy="1076325"/>
          </a:xfrm>
          <a:prstGeom prst="rect">
            <a:avLst/>
          </a:prstGeom>
        </p:spPr>
        <p:txBody>
          <a:bodyPr anchor="t" rtlCol="false" tIns="0" lIns="0" bIns="0" rIns="0">
            <a:spAutoFit/>
          </a:bodyPr>
          <a:lstStyle/>
          <a:p>
            <a:pPr algn="l">
              <a:lnSpc>
                <a:spcPts val="8250"/>
              </a:lnSpc>
            </a:pPr>
            <a:r>
              <a:rPr lang="en-US" sz="7500">
                <a:solidFill>
                  <a:srgbClr val="526716"/>
                </a:solidFill>
                <a:latin typeface="Asap"/>
                <a:ea typeface="Asap"/>
                <a:cs typeface="Asap"/>
                <a:sym typeface="Asap"/>
              </a:rPr>
              <a:t>Nội dung trình bày</a:t>
            </a:r>
          </a:p>
        </p:txBody>
      </p:sp>
      <p:graphicFrame>
        <p:nvGraphicFramePr>
          <p:cNvPr name="Table 3" id="3"/>
          <p:cNvGraphicFramePr>
            <a:graphicFrameLocks noGrp="true"/>
          </p:cNvGraphicFramePr>
          <p:nvPr/>
        </p:nvGraphicFramePr>
        <p:xfrm>
          <a:off x="1475749" y="3105241"/>
          <a:ext cx="15886986" cy="5100638"/>
        </p:xfrm>
        <a:graphic>
          <a:graphicData uri="http://schemas.openxmlformats.org/drawingml/2006/table">
            <a:tbl>
              <a:tblPr/>
              <a:tblGrid>
                <a:gridCol w="3066064"/>
                <a:gridCol w="12820922"/>
              </a:tblGrid>
              <a:tr h="1272767">
                <a:tc>
                  <a:txBody>
                    <a:bodyPr anchor="t" rtlCol="false"/>
                    <a:lstStyle/>
                    <a:p>
                      <a:pPr algn="ctr">
                        <a:lnSpc>
                          <a:spcPts val="6299"/>
                        </a:lnSpc>
                        <a:defRPr/>
                      </a:pPr>
                      <a:r>
                        <a:rPr lang="en-US" sz="4500">
                          <a:solidFill>
                            <a:srgbClr val="526716"/>
                          </a:solidFill>
                          <a:latin typeface="Asap"/>
                          <a:ea typeface="Asap"/>
                          <a:cs typeface="Asap"/>
                          <a:sym typeface="Asap"/>
                        </a:rPr>
                        <a:t>01</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Asap"/>
                          <a:ea typeface="Asap"/>
                          <a:cs typeface="Asap"/>
                          <a:sym typeface="Asap"/>
                        </a:rPr>
                        <a:t>Tổng quan</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r>
              <a:tr h="1272767">
                <a:tc>
                  <a:txBody>
                    <a:bodyPr anchor="t" rtlCol="false"/>
                    <a:lstStyle/>
                    <a:p>
                      <a:pPr algn="ctr">
                        <a:lnSpc>
                          <a:spcPts val="6299"/>
                        </a:lnSpc>
                        <a:defRPr/>
                      </a:pPr>
                      <a:r>
                        <a:rPr lang="en-US" sz="4500">
                          <a:solidFill>
                            <a:srgbClr val="526716"/>
                          </a:solidFill>
                          <a:latin typeface="Asap"/>
                          <a:ea typeface="Asap"/>
                          <a:cs typeface="Asap"/>
                          <a:sym typeface="Asap"/>
                        </a:rPr>
                        <a:t>02</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c>
                  <a:txBody>
                    <a:bodyPr anchor="t" rtlCol="false"/>
                    <a:lstStyle/>
                    <a:p>
                      <a:pPr algn="l">
                        <a:lnSpc>
                          <a:spcPts val="4619"/>
                        </a:lnSpc>
                        <a:defRPr/>
                      </a:pPr>
                      <a:r>
                        <a:rPr lang="en-US" sz="3299">
                          <a:solidFill>
                            <a:srgbClr val="000000"/>
                          </a:solidFill>
                          <a:latin typeface="Asap"/>
                          <a:ea typeface="Asap"/>
                          <a:cs typeface="Asap"/>
                          <a:sym typeface="Asap"/>
                        </a:rPr>
                        <a:t>Phân tích và thiết kế hệ thống</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r>
              <a:tr h="1272767">
                <a:tc>
                  <a:txBody>
                    <a:bodyPr anchor="t" rtlCol="false"/>
                    <a:lstStyle/>
                    <a:p>
                      <a:pPr algn="ctr">
                        <a:lnSpc>
                          <a:spcPts val="6299"/>
                        </a:lnSpc>
                        <a:defRPr/>
                      </a:pPr>
                      <a:r>
                        <a:rPr lang="en-US" sz="4500">
                          <a:solidFill>
                            <a:srgbClr val="526716"/>
                          </a:solidFill>
                          <a:latin typeface="Asap"/>
                          <a:ea typeface="Asap"/>
                          <a:cs typeface="Asap"/>
                          <a:sym typeface="Asap"/>
                        </a:rPr>
                        <a:t>03</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c>
                  <a:txBody>
                    <a:bodyPr anchor="t" rtlCol="false"/>
                    <a:lstStyle/>
                    <a:p>
                      <a:pPr algn="l">
                        <a:lnSpc>
                          <a:spcPts val="4619"/>
                        </a:lnSpc>
                        <a:defRPr/>
                      </a:pPr>
                      <a:r>
                        <a:rPr lang="en-US" sz="3299">
                          <a:solidFill>
                            <a:srgbClr val="000000"/>
                          </a:solidFill>
                          <a:latin typeface="Asap"/>
                          <a:ea typeface="Asap"/>
                          <a:cs typeface="Asap"/>
                          <a:sym typeface="Asap"/>
                        </a:rPr>
                        <a:t>Xây dựng và triển khai hệ thống</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9525">
                      <a:solidFill>
                        <a:srgbClr val="526716"/>
                      </a:solidFill>
                      <a:prstDash val="solid"/>
                      <a:round/>
                      <a:headEnd type="none" w="med" len="med"/>
                      <a:tailEnd type="none" w="med" len="med"/>
                    </a:lnB>
                  </a:tcPr>
                </a:tc>
              </a:tr>
              <a:tr h="1282337">
                <a:tc>
                  <a:txBody>
                    <a:bodyPr anchor="t" rtlCol="false"/>
                    <a:lstStyle/>
                    <a:p>
                      <a:pPr algn="ctr">
                        <a:lnSpc>
                          <a:spcPts val="6299"/>
                        </a:lnSpc>
                        <a:defRPr/>
                      </a:pPr>
                      <a:r>
                        <a:rPr lang="en-US" sz="4500">
                          <a:solidFill>
                            <a:srgbClr val="526716"/>
                          </a:solidFill>
                          <a:latin typeface="Asap"/>
                          <a:ea typeface="Asap"/>
                          <a:cs typeface="Asap"/>
                          <a:sym typeface="Asap"/>
                        </a:rPr>
                        <a:t>04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4619"/>
                        </a:lnSpc>
                        <a:defRPr/>
                      </a:pPr>
                      <a:r>
                        <a:rPr lang="en-US" sz="3299">
                          <a:solidFill>
                            <a:srgbClr val="000000"/>
                          </a:solidFill>
                          <a:latin typeface="Asap"/>
                          <a:ea typeface="Asap"/>
                          <a:cs typeface="Asap"/>
                          <a:sym typeface="Asap"/>
                        </a:rPr>
                        <a:t>Đánh giá và kiến nghị</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9525">
                      <a:solidFill>
                        <a:srgbClr val="526716"/>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70089" y="2107479"/>
            <a:ext cx="5440888" cy="3618191"/>
          </a:xfrm>
          <a:custGeom>
            <a:avLst/>
            <a:gdLst/>
            <a:ahLst/>
            <a:cxnLst/>
            <a:rect r="r" b="b" t="t" l="l"/>
            <a:pathLst>
              <a:path h="3618191" w="5440888">
                <a:moveTo>
                  <a:pt x="0" y="0"/>
                </a:moveTo>
                <a:lnTo>
                  <a:pt x="5440888" y="0"/>
                </a:lnTo>
                <a:lnTo>
                  <a:pt x="5440888" y="3618190"/>
                </a:lnTo>
                <a:lnTo>
                  <a:pt x="0" y="3618190"/>
                </a:lnTo>
                <a:lnTo>
                  <a:pt x="0" y="0"/>
                </a:lnTo>
                <a:close/>
              </a:path>
            </a:pathLst>
          </a:custGeom>
          <a:blipFill>
            <a:blip r:embed="rId2"/>
            <a:stretch>
              <a:fillRect l="0" t="0" r="0" b="0"/>
            </a:stretch>
          </a:blipFill>
        </p:spPr>
      </p:sp>
      <p:sp>
        <p:nvSpPr>
          <p:cNvPr name="Freeform 3" id="3"/>
          <p:cNvSpPr/>
          <p:nvPr/>
        </p:nvSpPr>
        <p:spPr>
          <a:xfrm flipH="false" flipV="false" rot="0">
            <a:off x="11070089" y="5965813"/>
            <a:ext cx="5440888" cy="3055268"/>
          </a:xfrm>
          <a:custGeom>
            <a:avLst/>
            <a:gdLst/>
            <a:ahLst/>
            <a:cxnLst/>
            <a:rect r="r" b="b" t="t" l="l"/>
            <a:pathLst>
              <a:path h="3055268" w="5440888">
                <a:moveTo>
                  <a:pt x="0" y="0"/>
                </a:moveTo>
                <a:lnTo>
                  <a:pt x="5440888" y="0"/>
                </a:lnTo>
                <a:lnTo>
                  <a:pt x="5440888" y="3055268"/>
                </a:lnTo>
                <a:lnTo>
                  <a:pt x="0" y="3055268"/>
                </a:lnTo>
                <a:lnTo>
                  <a:pt x="0" y="0"/>
                </a:lnTo>
                <a:close/>
              </a:path>
            </a:pathLst>
          </a:custGeom>
          <a:blipFill>
            <a:blip r:embed="rId3"/>
            <a:stretch>
              <a:fillRect l="0" t="0" r="0" b="0"/>
            </a:stretch>
          </a:blipFill>
        </p:spPr>
      </p:sp>
      <p:sp>
        <p:nvSpPr>
          <p:cNvPr name="TextBox 4" id="4"/>
          <p:cNvSpPr txBox="true"/>
          <p:nvPr/>
        </p:nvSpPr>
        <p:spPr>
          <a:xfrm rot="0">
            <a:off x="1028700" y="1076325"/>
            <a:ext cx="8759369"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Tổng quan</a:t>
            </a:r>
          </a:p>
        </p:txBody>
      </p:sp>
      <p:sp>
        <p:nvSpPr>
          <p:cNvPr name="TextBox 5" id="5"/>
          <p:cNvSpPr txBox="true"/>
          <p:nvPr/>
        </p:nvSpPr>
        <p:spPr>
          <a:xfrm rot="0">
            <a:off x="1028700" y="2165332"/>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1.1 Đặt vấn đề</a:t>
            </a:r>
          </a:p>
        </p:txBody>
      </p:sp>
      <p:sp>
        <p:nvSpPr>
          <p:cNvPr name="TextBox 6" id="6"/>
          <p:cNvSpPr txBox="true"/>
          <p:nvPr/>
        </p:nvSpPr>
        <p:spPr>
          <a:xfrm rot="0">
            <a:off x="1028700" y="3792749"/>
            <a:ext cx="9543997" cy="5689474"/>
          </a:xfrm>
          <a:prstGeom prst="rect">
            <a:avLst/>
          </a:prstGeom>
        </p:spPr>
        <p:txBody>
          <a:bodyPr anchor="t" rtlCol="false" tIns="0" lIns="0" bIns="0" rIns="0">
            <a:spAutoFit/>
          </a:bodyPr>
          <a:lstStyle/>
          <a:p>
            <a:pPr algn="just">
              <a:lnSpc>
                <a:spcPts val="4535"/>
              </a:lnSpc>
            </a:pPr>
            <a:r>
              <a:rPr lang="en-US" sz="2799">
                <a:solidFill>
                  <a:srgbClr val="000000"/>
                </a:solidFill>
                <a:latin typeface="Asap"/>
                <a:ea typeface="Asap"/>
                <a:cs typeface="Asap"/>
                <a:sym typeface="Asap"/>
              </a:rPr>
              <a:t>Việt Nam giữ vị trí cao cụ thể là vị trí thứ 3 về xuất khẩu gạo.</a:t>
            </a:r>
          </a:p>
          <a:p>
            <a:pPr algn="just">
              <a:lnSpc>
                <a:spcPts val="4535"/>
              </a:lnSpc>
            </a:pPr>
            <a:r>
              <a:rPr lang="en-US" sz="2799">
                <a:solidFill>
                  <a:srgbClr val="000000"/>
                </a:solidFill>
                <a:latin typeface="Asap"/>
                <a:ea typeface="Asap"/>
                <a:cs typeface="Asap"/>
                <a:sym typeface="Asap"/>
              </a:rPr>
              <a:t>Mà trong đó nguồn nước ngọt là nguồn tài nguyên thiết yếu dành cho nông nghiệp, chiếm 82% tổng lượng nước tưới.</a:t>
            </a:r>
          </a:p>
          <a:p>
            <a:pPr algn="l">
              <a:lnSpc>
                <a:spcPts val="4535"/>
              </a:lnSpc>
            </a:pPr>
          </a:p>
          <a:p>
            <a:pPr algn="l">
              <a:lnSpc>
                <a:spcPts val="4535"/>
              </a:lnSpc>
            </a:pPr>
            <a:r>
              <a:rPr lang="en-US" sz="2799" b="true">
                <a:solidFill>
                  <a:srgbClr val="000000"/>
                </a:solidFill>
                <a:latin typeface="Asap Bold"/>
                <a:ea typeface="Asap Bold"/>
                <a:cs typeface="Asap Bold"/>
                <a:sym typeface="Asap Bold"/>
              </a:rPr>
              <a:t>Vấn đề: </a:t>
            </a:r>
          </a:p>
          <a:p>
            <a:pPr algn="just">
              <a:lnSpc>
                <a:spcPts val="4535"/>
              </a:lnSpc>
            </a:pPr>
            <a:r>
              <a:rPr lang="en-US" sz="2799">
                <a:solidFill>
                  <a:srgbClr val="000000"/>
                </a:solidFill>
                <a:latin typeface="Asap"/>
                <a:ea typeface="Asap"/>
                <a:cs typeface="Asap"/>
                <a:sym typeface="Asap"/>
              </a:rPr>
              <a:t>Biến đổi khí hậu làm gia tăng xâm nhập mặn, nước biển dâng cao khiến cho xâm nhập sâu ăn vào đất liền làm ảnh hưởng trực tiếp đến sản xuất nông nghiệp vùng ven vviển</a:t>
            </a:r>
          </a:p>
          <a:p>
            <a:pPr algn="l">
              <a:lnSpc>
                <a:spcPts val="4535"/>
              </a:lnSpc>
            </a:pPr>
          </a:p>
          <a:p>
            <a:pPr algn="l" marL="0" indent="0" lvl="0">
              <a:lnSpc>
                <a:spcPts val="453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7626" y="4650791"/>
            <a:ext cx="6641516" cy="3795152"/>
          </a:xfrm>
          <a:custGeom>
            <a:avLst/>
            <a:gdLst/>
            <a:ahLst/>
            <a:cxnLst/>
            <a:rect r="r" b="b" t="t" l="l"/>
            <a:pathLst>
              <a:path h="3795152" w="6641516">
                <a:moveTo>
                  <a:pt x="0" y="0"/>
                </a:moveTo>
                <a:lnTo>
                  <a:pt x="6641517" y="0"/>
                </a:lnTo>
                <a:lnTo>
                  <a:pt x="6641517" y="3795152"/>
                </a:lnTo>
                <a:lnTo>
                  <a:pt x="0" y="3795152"/>
                </a:lnTo>
                <a:lnTo>
                  <a:pt x="0" y="0"/>
                </a:lnTo>
                <a:close/>
              </a:path>
            </a:pathLst>
          </a:custGeom>
          <a:blipFill>
            <a:blip r:embed="rId2"/>
            <a:stretch>
              <a:fillRect l="0" t="0" r="0" b="0"/>
            </a:stretch>
          </a:blipFill>
        </p:spPr>
      </p:sp>
      <p:sp>
        <p:nvSpPr>
          <p:cNvPr name="Freeform 3" id="3"/>
          <p:cNvSpPr/>
          <p:nvPr/>
        </p:nvSpPr>
        <p:spPr>
          <a:xfrm flipH="false" flipV="false" rot="0">
            <a:off x="9344025" y="4650791"/>
            <a:ext cx="6641516" cy="3795152"/>
          </a:xfrm>
          <a:custGeom>
            <a:avLst/>
            <a:gdLst/>
            <a:ahLst/>
            <a:cxnLst/>
            <a:rect r="r" b="b" t="t" l="l"/>
            <a:pathLst>
              <a:path h="3795152" w="6641516">
                <a:moveTo>
                  <a:pt x="0" y="0"/>
                </a:moveTo>
                <a:lnTo>
                  <a:pt x="6641516" y="0"/>
                </a:lnTo>
                <a:lnTo>
                  <a:pt x="6641516" y="3795152"/>
                </a:lnTo>
                <a:lnTo>
                  <a:pt x="0" y="3795152"/>
                </a:lnTo>
                <a:lnTo>
                  <a:pt x="0" y="0"/>
                </a:lnTo>
                <a:close/>
              </a:path>
            </a:pathLst>
          </a:custGeom>
          <a:blipFill>
            <a:blip r:embed="rId3"/>
            <a:stretch>
              <a:fillRect l="0" t="0" r="0" b="0"/>
            </a:stretch>
          </a:blipFill>
        </p:spPr>
      </p:sp>
      <p:sp>
        <p:nvSpPr>
          <p:cNvPr name="TextBox 4" id="4"/>
          <p:cNvSpPr txBox="true"/>
          <p:nvPr/>
        </p:nvSpPr>
        <p:spPr>
          <a:xfrm rot="0">
            <a:off x="1028700" y="875460"/>
            <a:ext cx="8759369"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Tổng quan</a:t>
            </a:r>
          </a:p>
        </p:txBody>
      </p:sp>
      <p:sp>
        <p:nvSpPr>
          <p:cNvPr name="TextBox 5" id="5"/>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1.2 Mục tiêu</a:t>
            </a:r>
          </a:p>
        </p:txBody>
      </p:sp>
      <p:sp>
        <p:nvSpPr>
          <p:cNvPr name="TextBox 6" id="6"/>
          <p:cNvSpPr txBox="true"/>
          <p:nvPr/>
        </p:nvSpPr>
        <p:spPr>
          <a:xfrm rot="0">
            <a:off x="1812700" y="3040011"/>
            <a:ext cx="15113993" cy="1013378"/>
          </a:xfrm>
          <a:prstGeom prst="rect">
            <a:avLst/>
          </a:prstGeom>
        </p:spPr>
        <p:txBody>
          <a:bodyPr anchor="t" rtlCol="false" tIns="0" lIns="0" bIns="0" rIns="0">
            <a:spAutoFit/>
          </a:bodyPr>
          <a:lstStyle/>
          <a:p>
            <a:pPr algn="l" marL="0" indent="0" lvl="0">
              <a:lnSpc>
                <a:spcPts val="4126"/>
              </a:lnSpc>
            </a:pPr>
            <a:r>
              <a:rPr lang="en-US" sz="2547">
                <a:solidFill>
                  <a:srgbClr val="000000"/>
                </a:solidFill>
                <a:latin typeface="Asap"/>
                <a:ea typeface="Asap"/>
                <a:cs typeface="Asap"/>
                <a:sym typeface="Asap"/>
              </a:rPr>
              <a:t>Xây dựng hệ thống giám sát xâm nhập mặn ứng dụng công nghệ AIoT (Trí tuệ nhân tạo và Internet vạn vật) để hỗ trợ ngành nông nghiệp trong bối cảnh biến đổi khí hậu.</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19175" y="875460"/>
            <a:ext cx="11847856"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Phân tích và thiết kế hệ thống</a:t>
            </a:r>
          </a:p>
        </p:txBody>
      </p:sp>
      <p:sp>
        <p:nvSpPr>
          <p:cNvPr name="TextBox 3" id="3"/>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2.1 Yêu cầu hệ thống</a:t>
            </a:r>
          </a:p>
        </p:txBody>
      </p:sp>
      <p:sp>
        <p:nvSpPr>
          <p:cNvPr name="TextBox 4" id="4"/>
          <p:cNvSpPr txBox="true"/>
          <p:nvPr/>
        </p:nvSpPr>
        <p:spPr>
          <a:xfrm rot="0">
            <a:off x="1028700" y="4139242"/>
            <a:ext cx="7719743" cy="4432421"/>
          </a:xfrm>
          <a:prstGeom prst="rect">
            <a:avLst/>
          </a:prstGeom>
        </p:spPr>
        <p:txBody>
          <a:bodyPr anchor="t" rtlCol="false" tIns="0" lIns="0" bIns="0" rIns="0">
            <a:spAutoFit/>
          </a:bodyPr>
          <a:lstStyle/>
          <a:p>
            <a:pPr algn="just" marL="526410" indent="-263205" lvl="1">
              <a:lnSpc>
                <a:spcPts val="3949"/>
              </a:lnSpc>
              <a:buFont typeface="Arial"/>
              <a:buChar char="•"/>
            </a:pPr>
            <a:r>
              <a:rPr lang="en-US" sz="2438">
                <a:solidFill>
                  <a:srgbClr val="000000"/>
                </a:solidFill>
                <a:latin typeface="Asap"/>
                <a:ea typeface="Asap"/>
                <a:cs typeface="Asap"/>
                <a:sym typeface="Asap"/>
              </a:rPr>
              <a:t>Board mạch sử dụng thu thập dữ liệu từ cảm biến đo độ mặn, nhiệt độ, độ ẩm,...</a:t>
            </a:r>
          </a:p>
          <a:p>
            <a:pPr algn="just" marL="526410" indent="-263205" lvl="1">
              <a:lnSpc>
                <a:spcPts val="3949"/>
              </a:lnSpc>
              <a:buFont typeface="Arial"/>
              <a:buChar char="•"/>
            </a:pPr>
            <a:r>
              <a:rPr lang="en-US" sz="2438">
                <a:solidFill>
                  <a:srgbClr val="000000"/>
                </a:solidFill>
                <a:latin typeface="Asap"/>
                <a:ea typeface="Asap"/>
                <a:cs typeface="Asap"/>
                <a:sym typeface="Asap"/>
              </a:rPr>
              <a:t>Có các chức năng giao tiếp không dây Lora để kết nối các trạm đo gần đó.</a:t>
            </a:r>
          </a:p>
          <a:p>
            <a:pPr algn="just" marL="526410" indent="-263205" lvl="1">
              <a:lnSpc>
                <a:spcPts val="3949"/>
              </a:lnSpc>
              <a:buFont typeface="Arial"/>
              <a:buChar char="•"/>
            </a:pPr>
            <a:r>
              <a:rPr lang="en-US" sz="2438">
                <a:solidFill>
                  <a:srgbClr val="000000"/>
                </a:solidFill>
                <a:latin typeface="Asap"/>
                <a:ea typeface="Asap"/>
                <a:cs typeface="Asap"/>
                <a:sym typeface="Asap"/>
              </a:rPr>
              <a:t>Có module sim 4G để gửi dữ liệu lên server.</a:t>
            </a:r>
          </a:p>
          <a:p>
            <a:pPr algn="just">
              <a:lnSpc>
                <a:spcPts val="3949"/>
              </a:lnSpc>
            </a:pPr>
          </a:p>
          <a:p>
            <a:pPr algn="l">
              <a:lnSpc>
                <a:spcPts val="3949"/>
              </a:lnSpc>
            </a:pPr>
          </a:p>
          <a:p>
            <a:pPr algn="l">
              <a:lnSpc>
                <a:spcPts val="3949"/>
              </a:lnSpc>
            </a:pPr>
          </a:p>
          <a:p>
            <a:pPr algn="l" marL="0" indent="0" lvl="0">
              <a:lnSpc>
                <a:spcPts val="3949"/>
              </a:lnSpc>
            </a:pPr>
          </a:p>
        </p:txBody>
      </p:sp>
      <p:sp>
        <p:nvSpPr>
          <p:cNvPr name="TextBox 5" id="5"/>
          <p:cNvSpPr txBox="true"/>
          <p:nvPr/>
        </p:nvSpPr>
        <p:spPr>
          <a:xfrm rot="0">
            <a:off x="9788069" y="4231553"/>
            <a:ext cx="7471231" cy="4340110"/>
          </a:xfrm>
          <a:prstGeom prst="rect">
            <a:avLst/>
          </a:prstGeom>
        </p:spPr>
        <p:txBody>
          <a:bodyPr anchor="t" rtlCol="false" tIns="0" lIns="0" bIns="0" rIns="0">
            <a:spAutoFit/>
          </a:bodyPr>
          <a:lstStyle/>
          <a:p>
            <a:pPr algn="just" marL="514513" indent="-257257" lvl="1">
              <a:lnSpc>
                <a:spcPts val="3860"/>
              </a:lnSpc>
              <a:buFont typeface="Arial"/>
              <a:buChar char="•"/>
            </a:pPr>
            <a:r>
              <a:rPr lang="en-US" sz="2383">
                <a:solidFill>
                  <a:srgbClr val="000000"/>
                </a:solidFill>
                <a:latin typeface="Asap"/>
                <a:ea typeface="Asap"/>
                <a:cs typeface="Asap"/>
                <a:sym typeface="Asap"/>
              </a:rPr>
              <a:t>Chương trình thu thập dữ liệu gửi lên server.</a:t>
            </a:r>
          </a:p>
          <a:p>
            <a:pPr algn="just" marL="514513" indent="-257257" lvl="1">
              <a:lnSpc>
                <a:spcPts val="3860"/>
              </a:lnSpc>
              <a:buFont typeface="Arial"/>
              <a:buChar char="•"/>
            </a:pPr>
            <a:r>
              <a:rPr lang="en-US" sz="2383">
                <a:solidFill>
                  <a:srgbClr val="000000"/>
                </a:solidFill>
                <a:latin typeface="Asap"/>
                <a:ea typeface="Asap"/>
                <a:cs typeface="Asap"/>
                <a:sym typeface="Asap"/>
              </a:rPr>
              <a:t>Có khả năng kết nối các trạm gần đó tạo thành mạng để chuyển tiếp/gửi dữ liệu.</a:t>
            </a:r>
          </a:p>
          <a:p>
            <a:pPr algn="just" marL="514513" indent="-257257" lvl="1">
              <a:lnSpc>
                <a:spcPts val="3860"/>
              </a:lnSpc>
              <a:buFont typeface="Arial"/>
              <a:buChar char="•"/>
            </a:pPr>
            <a:r>
              <a:rPr lang="en-US" sz="2383">
                <a:solidFill>
                  <a:srgbClr val="000000"/>
                </a:solidFill>
                <a:latin typeface="Asap"/>
                <a:ea typeface="Asap"/>
                <a:cs typeface="Asap"/>
                <a:sym typeface="Asap"/>
              </a:rPr>
              <a:t>Chương trình giám sát hoạt động các trạm đo.</a:t>
            </a:r>
          </a:p>
          <a:p>
            <a:pPr algn="just" marL="514513" indent="-257257" lvl="1">
              <a:lnSpc>
                <a:spcPts val="3860"/>
              </a:lnSpc>
              <a:buFont typeface="Arial"/>
              <a:buChar char="•"/>
            </a:pPr>
            <a:r>
              <a:rPr lang="en-US" sz="2383">
                <a:solidFill>
                  <a:srgbClr val="000000"/>
                </a:solidFill>
                <a:latin typeface="Asap"/>
                <a:ea typeface="Asap"/>
                <a:cs typeface="Asap"/>
                <a:sym typeface="Asap"/>
              </a:rPr>
              <a:t>Phần mềm phải có thêm các tiêu chuẩn bảo mật dữ liệu.</a:t>
            </a:r>
          </a:p>
          <a:p>
            <a:pPr algn="just">
              <a:lnSpc>
                <a:spcPts val="3860"/>
              </a:lnSpc>
            </a:pPr>
          </a:p>
          <a:p>
            <a:pPr algn="l">
              <a:lnSpc>
                <a:spcPts val="3860"/>
              </a:lnSpc>
            </a:pPr>
          </a:p>
          <a:p>
            <a:pPr algn="l" marL="0" indent="0" lvl="0">
              <a:lnSpc>
                <a:spcPts val="3860"/>
              </a:lnSpc>
            </a:pPr>
          </a:p>
        </p:txBody>
      </p:sp>
      <p:sp>
        <p:nvSpPr>
          <p:cNvPr name="TextBox 6" id="6"/>
          <p:cNvSpPr txBox="true"/>
          <p:nvPr/>
        </p:nvSpPr>
        <p:spPr>
          <a:xfrm rot="0">
            <a:off x="3615545" y="2788716"/>
            <a:ext cx="2068836" cy="665749"/>
          </a:xfrm>
          <a:prstGeom prst="rect">
            <a:avLst/>
          </a:prstGeom>
        </p:spPr>
        <p:txBody>
          <a:bodyPr anchor="t" rtlCol="false" tIns="0" lIns="0" bIns="0" rIns="0">
            <a:spAutoFit/>
          </a:bodyPr>
          <a:lstStyle/>
          <a:p>
            <a:pPr algn="just" marL="0" indent="0" lvl="0">
              <a:lnSpc>
                <a:spcPts val="5526"/>
              </a:lnSpc>
            </a:pPr>
            <a:r>
              <a:rPr lang="en-US" b="true" sz="3411">
                <a:solidFill>
                  <a:srgbClr val="000000"/>
                </a:solidFill>
                <a:latin typeface="Asap Bold"/>
                <a:ea typeface="Asap Bold"/>
                <a:cs typeface="Asap Bold"/>
                <a:sym typeface="Asap Bold"/>
              </a:rPr>
              <a:t>Phần Cứng</a:t>
            </a:r>
          </a:p>
        </p:txBody>
      </p:sp>
      <p:sp>
        <p:nvSpPr>
          <p:cNvPr name="TextBox 7" id="7"/>
          <p:cNvSpPr txBox="true"/>
          <p:nvPr/>
        </p:nvSpPr>
        <p:spPr>
          <a:xfrm rot="0">
            <a:off x="12489267" y="2788716"/>
            <a:ext cx="2068836" cy="665749"/>
          </a:xfrm>
          <a:prstGeom prst="rect">
            <a:avLst/>
          </a:prstGeom>
        </p:spPr>
        <p:txBody>
          <a:bodyPr anchor="t" rtlCol="false" tIns="0" lIns="0" bIns="0" rIns="0">
            <a:spAutoFit/>
          </a:bodyPr>
          <a:lstStyle/>
          <a:p>
            <a:pPr algn="just" marL="0" indent="0" lvl="0">
              <a:lnSpc>
                <a:spcPts val="5526"/>
              </a:lnSpc>
            </a:pPr>
            <a:r>
              <a:rPr lang="en-US" b="true" sz="3411">
                <a:solidFill>
                  <a:srgbClr val="000000"/>
                </a:solidFill>
                <a:latin typeface="Asap Bold"/>
                <a:ea typeface="Asap Bold"/>
                <a:cs typeface="Asap Bold"/>
                <a:sym typeface="Asap Bold"/>
              </a:rPr>
              <a:t>Phần mềm</a:t>
            </a:r>
          </a:p>
        </p:txBody>
      </p:sp>
      <p:sp>
        <p:nvSpPr>
          <p:cNvPr name="AutoShape 8" id="8"/>
          <p:cNvSpPr/>
          <p:nvPr/>
        </p:nvSpPr>
        <p:spPr>
          <a:xfrm flipV="true">
            <a:off x="9144000" y="2788716"/>
            <a:ext cx="0" cy="578294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87367" y="2941116"/>
            <a:ext cx="9313267" cy="6682269"/>
          </a:xfrm>
          <a:custGeom>
            <a:avLst/>
            <a:gdLst/>
            <a:ahLst/>
            <a:cxnLst/>
            <a:rect r="r" b="b" t="t" l="l"/>
            <a:pathLst>
              <a:path h="6682269" w="9313267">
                <a:moveTo>
                  <a:pt x="0" y="0"/>
                </a:moveTo>
                <a:lnTo>
                  <a:pt x="9313266" y="0"/>
                </a:lnTo>
                <a:lnTo>
                  <a:pt x="9313266" y="6682269"/>
                </a:lnTo>
                <a:lnTo>
                  <a:pt x="0" y="6682269"/>
                </a:lnTo>
                <a:lnTo>
                  <a:pt x="0" y="0"/>
                </a:lnTo>
                <a:close/>
              </a:path>
            </a:pathLst>
          </a:custGeom>
          <a:blipFill>
            <a:blip r:embed="rId2"/>
            <a:stretch>
              <a:fillRect l="0" t="0" r="0" b="0"/>
            </a:stretch>
          </a:blipFill>
        </p:spPr>
      </p:sp>
      <p:sp>
        <p:nvSpPr>
          <p:cNvPr name="TextBox 3" id="3"/>
          <p:cNvSpPr txBox="true"/>
          <p:nvPr/>
        </p:nvSpPr>
        <p:spPr>
          <a:xfrm rot="0">
            <a:off x="1028700" y="875460"/>
            <a:ext cx="11610280"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Phân tích và thiết kế hệ thống</a:t>
            </a:r>
          </a:p>
        </p:txBody>
      </p:sp>
      <p:sp>
        <p:nvSpPr>
          <p:cNvPr name="TextBox 4" id="4"/>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2.2 Kiến trúc hệ thống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8683" y="2941116"/>
            <a:ext cx="11770635" cy="5877676"/>
          </a:xfrm>
          <a:custGeom>
            <a:avLst/>
            <a:gdLst/>
            <a:ahLst/>
            <a:cxnLst/>
            <a:rect r="r" b="b" t="t" l="l"/>
            <a:pathLst>
              <a:path h="5877676" w="11770635">
                <a:moveTo>
                  <a:pt x="0" y="0"/>
                </a:moveTo>
                <a:lnTo>
                  <a:pt x="11770634" y="0"/>
                </a:lnTo>
                <a:lnTo>
                  <a:pt x="11770634" y="5877676"/>
                </a:lnTo>
                <a:lnTo>
                  <a:pt x="0" y="5877676"/>
                </a:lnTo>
                <a:lnTo>
                  <a:pt x="0" y="0"/>
                </a:lnTo>
                <a:close/>
              </a:path>
            </a:pathLst>
          </a:custGeom>
          <a:blipFill>
            <a:blip r:embed="rId2"/>
            <a:stretch>
              <a:fillRect l="-6570" t="-15068" r="-3285" b="-4554"/>
            </a:stretch>
          </a:blipFill>
        </p:spPr>
      </p:sp>
      <p:sp>
        <p:nvSpPr>
          <p:cNvPr name="TextBox 3" id="3"/>
          <p:cNvSpPr txBox="true"/>
          <p:nvPr/>
        </p:nvSpPr>
        <p:spPr>
          <a:xfrm rot="0">
            <a:off x="1028700" y="875460"/>
            <a:ext cx="11539007"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Phân tích và thiết kế hệ thống</a:t>
            </a:r>
          </a:p>
        </p:txBody>
      </p:sp>
      <p:sp>
        <p:nvSpPr>
          <p:cNvPr name="TextBox 4" id="4"/>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2.2 Node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99891" y="3051600"/>
            <a:ext cx="11488218" cy="6206700"/>
          </a:xfrm>
          <a:custGeom>
            <a:avLst/>
            <a:gdLst/>
            <a:ahLst/>
            <a:cxnLst/>
            <a:rect r="r" b="b" t="t" l="l"/>
            <a:pathLst>
              <a:path h="6206700" w="11488218">
                <a:moveTo>
                  <a:pt x="0" y="0"/>
                </a:moveTo>
                <a:lnTo>
                  <a:pt x="11488218" y="0"/>
                </a:lnTo>
                <a:lnTo>
                  <a:pt x="11488218" y="6206700"/>
                </a:lnTo>
                <a:lnTo>
                  <a:pt x="0" y="6206700"/>
                </a:lnTo>
                <a:lnTo>
                  <a:pt x="0" y="0"/>
                </a:lnTo>
                <a:close/>
              </a:path>
            </a:pathLst>
          </a:custGeom>
          <a:blipFill>
            <a:blip r:embed="rId2"/>
            <a:stretch>
              <a:fillRect l="-1460" t="-11262" r="-1947" b="-2252"/>
            </a:stretch>
          </a:blipFill>
        </p:spPr>
      </p:sp>
      <p:sp>
        <p:nvSpPr>
          <p:cNvPr name="TextBox 3" id="3"/>
          <p:cNvSpPr txBox="true"/>
          <p:nvPr/>
        </p:nvSpPr>
        <p:spPr>
          <a:xfrm rot="0">
            <a:off x="1028700" y="875460"/>
            <a:ext cx="11396462" cy="939800"/>
          </a:xfrm>
          <a:prstGeom prst="rect">
            <a:avLst/>
          </a:prstGeom>
        </p:spPr>
        <p:txBody>
          <a:bodyPr anchor="t" rtlCol="false" tIns="0" lIns="0" bIns="0" rIns="0">
            <a:spAutoFit/>
          </a:bodyPr>
          <a:lstStyle/>
          <a:p>
            <a:pPr algn="l">
              <a:lnSpc>
                <a:spcPts val="7150"/>
              </a:lnSpc>
            </a:pPr>
            <a:r>
              <a:rPr lang="en-US" sz="6500" b="true">
                <a:solidFill>
                  <a:srgbClr val="526716"/>
                </a:solidFill>
                <a:latin typeface="Asap Bold"/>
                <a:ea typeface="Asap Bold"/>
                <a:cs typeface="Asap Bold"/>
                <a:sym typeface="Asap Bold"/>
              </a:rPr>
              <a:t>Phân tích và thiết kế hệ thống</a:t>
            </a:r>
          </a:p>
        </p:txBody>
      </p:sp>
      <p:sp>
        <p:nvSpPr>
          <p:cNvPr name="TextBox 4" id="4"/>
          <p:cNvSpPr txBox="true"/>
          <p:nvPr/>
        </p:nvSpPr>
        <p:spPr>
          <a:xfrm rot="0">
            <a:off x="1028700" y="2005760"/>
            <a:ext cx="8759369" cy="782956"/>
          </a:xfrm>
          <a:prstGeom prst="rect">
            <a:avLst/>
          </a:prstGeom>
        </p:spPr>
        <p:txBody>
          <a:bodyPr anchor="t" rtlCol="false" tIns="0" lIns="0" bIns="0" rIns="0">
            <a:spAutoFit/>
          </a:bodyPr>
          <a:lstStyle/>
          <a:p>
            <a:pPr algn="l">
              <a:lnSpc>
                <a:spcPts val="5940"/>
              </a:lnSpc>
            </a:pPr>
            <a:r>
              <a:rPr lang="en-US" sz="5400">
                <a:solidFill>
                  <a:srgbClr val="526716"/>
                </a:solidFill>
                <a:latin typeface="Asap"/>
                <a:ea typeface="Asap"/>
                <a:cs typeface="Asap"/>
                <a:sym typeface="Asap"/>
              </a:rPr>
              <a:t>2.3 Gateway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DAGGZO-QPIA</dc:identifier>
  <dcterms:modified xsi:type="dcterms:W3CDTF">2011-08-01T06:04:30Z</dcterms:modified>
  <cp:revision>1</cp:revision>
  <dc:title>Mạng lưới mạng khí hậu trong</dc:title>
</cp:coreProperties>
</file>